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3" r:id="rId5"/>
    <p:sldId id="264" r:id="rId6"/>
    <p:sldId id="261" r:id="rId7"/>
    <p:sldId id="260" r:id="rId8"/>
    <p:sldId id="262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82" r:id="rId22"/>
    <p:sldId id="279" r:id="rId23"/>
    <p:sldId id="280" r:id="rId24"/>
    <p:sldId id="281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2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1D2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81" autoAdjust="0"/>
  </p:normalViewPr>
  <p:slideViewPr>
    <p:cSldViewPr snapToGrid="0" showGuides="1">
      <p:cViewPr varScale="1">
        <p:scale>
          <a:sx n="69" d="100"/>
          <a:sy n="69" d="100"/>
        </p:scale>
        <p:origin x="1128" y="72"/>
      </p:cViewPr>
      <p:guideLst>
        <p:guide orient="horz" pos="2160"/>
        <p:guide pos="3885"/>
        <p:guide orient="horz" pos="2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BE58E-8D46-4616-A31C-BB6C8D98639A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75FA1-8E48-41D3-B724-D99E4BEA6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Dot Map: https://observablehq.com/@aboutaaron/racial-demographic-dot-density-map</a:t>
            </a:r>
          </a:p>
          <a:p>
            <a:r>
              <a:rPr lang="en-US" altLang="zh-CN" dirty="0"/>
              <a:t>Density Map: https://observablehq.com/@efrymire/gridding-map-files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5FA1-8E48-41D3-B724-D99E4BEA6A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77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Choropleth Map: https://observablehq.com/@d3/choropleth</a:t>
            </a:r>
          </a:p>
          <a:p>
            <a:r>
              <a:rPr lang="en-US" altLang="zh-CN" dirty="0"/>
              <a:t>Temporal Choropleth Map: https://observablehq.com/@clhenrick/u-s-coronavirus-cumulative-cases-animated-map</a:t>
            </a:r>
          </a:p>
          <a:p>
            <a:r>
              <a:rPr lang="zh-CN" altLang="en-US" dirty="0"/>
              <a:t>分级统计图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5FA1-8E48-41D3-B724-D99E4BEA6A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19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Cartogram: https://observablehq.com/@ambassadors/lets-make-a-dougenik-cartogram</a:t>
            </a:r>
          </a:p>
          <a:p>
            <a:r>
              <a:rPr lang="en-US" altLang="zh-CN" dirty="0"/>
              <a:t>Non-Contiguous Cartogram: https://observablehq.com/@d3/non-contiguous-cartogram</a:t>
            </a:r>
          </a:p>
          <a:p>
            <a:r>
              <a:rPr lang="zh-CN" altLang="en-US" dirty="0"/>
              <a:t>示意地图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5FA1-8E48-41D3-B724-D99E4BEA6A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41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Demers Cartogram: https://observablehq.com/@neocartocnrs/rectangle-cartogram</a:t>
            </a:r>
          </a:p>
          <a:p>
            <a:r>
              <a:rPr lang="en-US" altLang="zh-CN" dirty="0"/>
              <a:t>Dorling Cartogram: https://observablehq.com/@harrystevens/dorling-cartogram</a:t>
            </a:r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iragino Sans GB"/>
              </a:rPr>
              <a:t>Dorling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iragino Sans GB"/>
              </a:rPr>
              <a:t>地图（以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iragino Sans GB"/>
              </a:rPr>
              <a:t>Danny Dorling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iragino Sans GB"/>
              </a:rPr>
              <a:t>教授的名字命名）使用圆形和矩形等形状来描绘区域。这些类型的地图使识别模式变得容易。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5FA1-8E48-41D3-B724-D99E4BEA6A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38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Grid Map: https://observablehq.com/@aymericr/tiled-map</a:t>
            </a:r>
          </a:p>
          <a:p>
            <a:r>
              <a:rPr lang="en-US" altLang="zh-CN" dirty="0" err="1"/>
              <a:t>Hexbin</a:t>
            </a:r>
            <a:r>
              <a:rPr lang="en-US" altLang="zh-CN" dirty="0"/>
              <a:t> Map: </a:t>
            </a:r>
          </a:p>
          <a:p>
            <a:pPr marL="228600" indent="-228600">
              <a:buAutoNum type="arabicPeriod"/>
            </a:pPr>
            <a:r>
              <a:rPr lang="en-US" altLang="zh-CN" dirty="0"/>
              <a:t>https://observablehq.com/@d3/hexbin-map</a:t>
            </a:r>
          </a:p>
          <a:p>
            <a:pPr marL="228600" indent="-228600">
              <a:buAutoNum type="arabicPeriod"/>
            </a:pPr>
            <a:r>
              <a:rPr lang="en-US" altLang="zh-CN" dirty="0"/>
              <a:t>https://observablehq.com/@ambassadors/the-new-electoral-college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5FA1-8E48-41D3-B724-D99E4BEA6A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130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Bubble map: https://observablehq.com/@visionscarto/ghsl-growing-and-declining?collection=@visionscarto/30daymapchallenge</a:t>
            </a:r>
          </a:p>
          <a:p>
            <a:r>
              <a:rPr lang="en-US" altLang="zh-CN" dirty="0"/>
              <a:t>Pie chart on the map: https://observablehq.com/@joewdavies/mapping-with-pie-charts-most-common-causes-of-death-in-europ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5FA1-8E48-41D3-B724-D99E4BEA6A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6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Connection Map: https://observablehq.com/@alhenry/data-viz-course-ebi-exercise</a:t>
            </a:r>
          </a:p>
          <a:p>
            <a:r>
              <a:rPr lang="en-US" altLang="zh-CN" dirty="0"/>
              <a:t>Flow Map: https://observablehq.com/@neocartocnrs/flow-map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5FA1-8E48-41D3-B724-D99E4BEA6A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00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5FA1-8E48-41D3-B724-D99E4BEA6A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9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75FA1-8E48-41D3-B724-D99E4BEA6A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2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2AAEB-83D5-498B-B0A5-B45A1BF70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059B43-5534-4CBF-840A-3979F3BF4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83BFA-F6B7-41BF-8890-DFA6AABF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624625-57CC-4B61-98E0-B83890C0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42560D-ECA6-433F-BD8B-A2021EA8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9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6BB1A-D97B-43BB-98FF-65F1D498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B4D78-FD6B-46FE-9C2C-EC9ACD98E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C6FA35-CE80-46CF-8FDB-17307CDF9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29CF3-1E56-4705-9A8B-79469D4B3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B41E1A-F08B-4B13-A6CF-8D4B29A8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2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548F4B-5CF3-4751-80EE-C54E94A2A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B275B4-527D-4DD9-B173-40E739AB2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D7F49-0255-4996-8337-14721449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FD99E2-0C11-43ED-B8A5-7FD241FF4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B61AF9-C722-409E-A2FB-42FFFD7C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2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BBCE7-8911-499D-B34A-A8AECEFE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C45EE5-1F00-4CB2-8EA5-D3CDE4586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1C598F-D67E-4DC2-AA91-DBB190FF2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8DBCF5-CD53-40DF-B24D-4AC1EF8C1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8A0D9-CA83-44F2-B580-284E640C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40AB8-3A1F-4423-9D5F-99FD997F4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7DDDA5-4826-457A-897A-72E2E671E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A67D6-B28E-4A37-948F-0BD56222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32280-A4FA-4F67-9205-CB11FBB7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FD77ED-6168-455E-9449-160A2BAC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31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00246-E518-44B9-8750-21F7789E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C12AA-8D5D-4428-B963-139496589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A1B890-EC92-45F7-B41B-398734B4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6F86C6-A744-408B-886A-01433EDBA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6E5CA-34DB-46D1-B496-0AE20C2E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CC2A7F-BF34-441F-A6BA-26F27BAB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71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B6A57-D3F8-4DCD-A73B-5C3F87F7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FFB5C-B359-4AB1-81A9-6237317B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34CFB9-CFE9-47E9-9C29-1524EFDBE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50DC3D-6ED3-4D91-B2CF-313242844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52FE0F-3B99-46DA-AE4C-6F1804A86F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B4A558-6CBC-404C-B17D-31B36395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47EB1C-0D9D-4C0D-BADF-3D0877AA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886140-3841-4514-A6E5-FE4D3C92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03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DD406-60C1-4397-B9F0-2AFDE3C7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C47CE8-046D-4CC5-A6F1-272CAE38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0E2F9E-954E-49AD-8CE3-63EF69A2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DBF21C-B6CB-4392-91C5-A7A1E69C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33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F9F4FD-1CA4-40F0-93A0-19482F27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7C7B06-FB02-4C54-A268-465FECBC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1A6328-597C-4402-A347-FB6BB04C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84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01AA2-CA2C-4306-8B58-165382F2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D8AEC6-ED3D-4D6F-82B6-D68D573CA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72BC93-6CA4-49AE-A566-8D806D333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EBA71E-BF80-461D-871C-D89D2745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AA8E2A-A91B-4EE1-B97F-A9964A969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BF5DC1-B313-4FEF-ACF5-96317ABC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83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3902F-D15F-46E9-8841-251B0C6B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7A94BD-AFDA-4828-A20B-D967711DE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67D32C-A181-4EA3-8F32-34776A7D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0B189D-A02E-4E8B-AD09-097E87AF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9BE47E-9D67-486F-8C21-E890D2B1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D1D04C-2D3F-40D7-8E09-6AB3921E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26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D42EF7-C748-4683-B695-5C299951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E6D3D9-B1B6-4EAB-A3E7-D0D6F3491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782DB9-F92F-4C5C-B45C-011457F7A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065AC-701B-4BD9-BB1F-93BE678DE931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6C102B-1AC7-482D-8BA0-0C5D1029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47608C-2805-4DE7-B094-2F55A6E6F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09EBD-252A-4A95-9249-8F6FDF9300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30F50-C459-47C3-8193-88E16E95E1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地理时空数据可视分析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43D988-DBC0-4980-AAD1-89D4E35FE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4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7C6260-3FA8-4B81-983B-7DA20324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5" r="6861" b="4215"/>
          <a:stretch/>
        </p:blipFill>
        <p:spPr>
          <a:xfrm>
            <a:off x="126124" y="1134261"/>
            <a:ext cx="7420304" cy="53926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6F1BC0-1815-4333-AB89-3B7F4A40517E}"/>
              </a:ext>
            </a:extLst>
          </p:cNvPr>
          <p:cNvSpPr txBox="1"/>
          <p:nvPr/>
        </p:nvSpPr>
        <p:spPr>
          <a:xfrm>
            <a:off x="298622" y="540770"/>
            <a:ext cx="422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QGIS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72A6D5-AB80-4E69-82B1-42EFF53A436C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42A718-3EAD-453F-8E9A-B720C6C79B1D}"/>
              </a:ext>
            </a:extLst>
          </p:cNvPr>
          <p:cNvSpPr txBox="1"/>
          <p:nvPr/>
        </p:nvSpPr>
        <p:spPr>
          <a:xfrm>
            <a:off x="7409793" y="20916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主要功能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6651A2-5169-4B9B-9B28-830B86E940DA}"/>
              </a:ext>
            </a:extLst>
          </p:cNvPr>
          <p:cNvSpPr txBox="1"/>
          <p:nvPr/>
        </p:nvSpPr>
        <p:spPr>
          <a:xfrm>
            <a:off x="7409793" y="2783817"/>
            <a:ext cx="44246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-</a:t>
            </a:r>
            <a:r>
              <a:rPr lang="zh-CN" altLang="en-US" sz="2400" dirty="0"/>
              <a:t>浏览数据与地图设计</a:t>
            </a:r>
            <a:endParaRPr lang="en-US" altLang="zh-CN" sz="2400" dirty="0"/>
          </a:p>
          <a:p>
            <a:pPr lvl="0" algn="l"/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建立、编辑、管理与输出数据</a:t>
            </a:r>
          </a:p>
          <a:p>
            <a:pPr lvl="0" algn="l"/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地理数据分析</a:t>
            </a:r>
          </a:p>
          <a:p>
            <a:pPr lvl="0" algn="l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各种附加组件</a:t>
            </a:r>
          </a:p>
        </p:txBody>
      </p:sp>
    </p:spTree>
    <p:extLst>
      <p:ext uri="{BB962C8B-B14F-4D97-AF65-F5344CB8AC3E}">
        <p14:creationId xmlns:p14="http://schemas.microsoft.com/office/powerpoint/2010/main" val="179191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203CC7-E920-4B3F-B36F-3CAA3ED6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77"/>
            <a:ext cx="12192000" cy="6548846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844A2383-5EAC-4B77-B544-8F5E06105EED}"/>
              </a:ext>
            </a:extLst>
          </p:cNvPr>
          <p:cNvSpPr/>
          <p:nvPr/>
        </p:nvSpPr>
        <p:spPr>
          <a:xfrm rot="20065921">
            <a:off x="960982" y="4800847"/>
            <a:ext cx="840827" cy="29428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1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4FA9178-6FE8-475F-8BFD-F5A10F152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4" r="8362" b="3704"/>
          <a:stretch/>
        </p:blipFill>
        <p:spPr>
          <a:xfrm>
            <a:off x="7835899" y="115728"/>
            <a:ext cx="3949701" cy="66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1D8E87-C408-4428-AEE0-C7B5B26C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792128"/>
            <a:ext cx="7379268" cy="3910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85BBFF-42CA-43E8-82FA-D07F55BF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99"/>
          <a:stretch/>
        </p:blipFill>
        <p:spPr>
          <a:xfrm>
            <a:off x="120869" y="166232"/>
            <a:ext cx="2196662" cy="479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37AD39-0A42-440A-8770-AD1789471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951"/>
          <a:stretch/>
        </p:blipFill>
        <p:spPr>
          <a:xfrm>
            <a:off x="2501465" y="166232"/>
            <a:ext cx="4204136" cy="6525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C47564-AFA3-4F92-8869-FA1D07152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8"/>
          <a:stretch/>
        </p:blipFill>
        <p:spPr>
          <a:xfrm>
            <a:off x="6907192" y="176742"/>
            <a:ext cx="5069348" cy="6525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60545495-A4EF-4776-BE71-C0619FC380BB}"/>
              </a:ext>
            </a:extLst>
          </p:cNvPr>
          <p:cNvSpPr/>
          <p:nvPr/>
        </p:nvSpPr>
        <p:spPr>
          <a:xfrm>
            <a:off x="1313793" y="1481959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6E493E8-05B5-4E10-8254-EBF5CBD8FA02}"/>
              </a:ext>
            </a:extLst>
          </p:cNvPr>
          <p:cNvSpPr/>
          <p:nvPr/>
        </p:nvSpPr>
        <p:spPr>
          <a:xfrm>
            <a:off x="3421117" y="436180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2B3366D-7D27-4ADB-B536-F4FCAB71CED0}"/>
              </a:ext>
            </a:extLst>
          </p:cNvPr>
          <p:cNvSpPr/>
          <p:nvPr/>
        </p:nvSpPr>
        <p:spPr>
          <a:xfrm>
            <a:off x="6337738" y="4774044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B26150E8-8B0D-49C2-94C2-8D87673289B0}"/>
              </a:ext>
            </a:extLst>
          </p:cNvPr>
          <p:cNvCxnSpPr>
            <a:stCxn id="15" idx="6"/>
          </p:cNvCxnSpPr>
          <p:nvPr/>
        </p:nvCxnSpPr>
        <p:spPr>
          <a:xfrm flipV="1">
            <a:off x="1681656" y="620111"/>
            <a:ext cx="1739461" cy="1045780"/>
          </a:xfrm>
          <a:prstGeom prst="curvedConnector3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26B7F6A4-831E-4D23-A81A-E5E83BCE3FB7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3788980" y="620112"/>
            <a:ext cx="2548758" cy="433786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DD7C2EE1-FAE2-4170-98A3-1FB4C5323A6F}"/>
              </a:ext>
            </a:extLst>
          </p:cNvPr>
          <p:cNvCxnSpPr>
            <a:cxnSpLocks/>
            <a:stCxn id="17" idx="4"/>
          </p:cNvCxnSpPr>
          <p:nvPr/>
        </p:nvCxnSpPr>
        <p:spPr>
          <a:xfrm rot="5400000" flipH="1" flipV="1">
            <a:off x="7165427" y="4130287"/>
            <a:ext cx="367863" cy="1655378"/>
          </a:xfrm>
          <a:prstGeom prst="curvedConnector3">
            <a:avLst>
              <a:gd name="adj1" fmla="val -62143"/>
            </a:avLst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A5892-89A8-432B-A6CB-B41E6673F82E}"/>
              </a:ext>
            </a:extLst>
          </p:cNvPr>
          <p:cNvSpPr txBox="1"/>
          <p:nvPr/>
        </p:nvSpPr>
        <p:spPr>
          <a:xfrm>
            <a:off x="6066617" y="527087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双击</a:t>
            </a:r>
          </a:p>
        </p:txBody>
      </p:sp>
    </p:spTree>
    <p:extLst>
      <p:ext uri="{BB962C8B-B14F-4D97-AF65-F5344CB8AC3E}">
        <p14:creationId xmlns:p14="http://schemas.microsoft.com/office/powerpoint/2010/main" val="1901582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4B000B5-CF13-465C-AAB8-B8E0C712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39" y="299546"/>
            <a:ext cx="5563376" cy="5896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D7129B-395D-4B84-993C-6ED96C09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1233368"/>
            <a:ext cx="6656608" cy="408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BC8EF308-5E7F-4EAF-9261-08EFD53CEC0B}"/>
              </a:ext>
            </a:extLst>
          </p:cNvPr>
          <p:cNvSpPr/>
          <p:nvPr/>
        </p:nvSpPr>
        <p:spPr>
          <a:xfrm>
            <a:off x="8994995" y="5318235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930C163-6A69-4B2F-84DC-1E0A97EBBBD5}"/>
              </a:ext>
            </a:extLst>
          </p:cNvPr>
          <p:cNvSpPr/>
          <p:nvPr/>
        </p:nvSpPr>
        <p:spPr>
          <a:xfrm>
            <a:off x="4806310" y="5278812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E4A808C8-600D-4CD6-B28F-922E6AD8A2A7}"/>
              </a:ext>
            </a:extLst>
          </p:cNvPr>
          <p:cNvCxnSpPr>
            <a:cxnSpLocks/>
            <a:stCxn id="11" idx="3"/>
            <a:endCxn id="17" idx="5"/>
          </p:cNvCxnSpPr>
          <p:nvPr/>
        </p:nvCxnSpPr>
        <p:spPr>
          <a:xfrm rot="5400000" flipH="1">
            <a:off x="7064872" y="3648232"/>
            <a:ext cx="39423" cy="3928566"/>
          </a:xfrm>
          <a:prstGeom prst="curvedConnector3">
            <a:avLst>
              <a:gd name="adj1" fmla="val -716516"/>
            </a:avLst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8243ED4F-40DB-4083-A8D8-D6CE5C15D5C3}"/>
              </a:ext>
            </a:extLst>
          </p:cNvPr>
          <p:cNvCxnSpPr>
            <a:cxnSpLocks/>
            <a:endCxn id="11" idx="5"/>
          </p:cNvCxnSpPr>
          <p:nvPr/>
        </p:nvCxnSpPr>
        <p:spPr>
          <a:xfrm rot="5400000">
            <a:off x="10234671" y="4095605"/>
            <a:ext cx="610936" cy="2462306"/>
          </a:xfrm>
          <a:prstGeom prst="curvedConnector3">
            <a:avLst>
              <a:gd name="adj1" fmla="val 146236"/>
            </a:avLst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0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2F6C11-BC13-4D7C-A832-3FF4B379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03" y="0"/>
            <a:ext cx="11500994" cy="685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78277C4-A3CC-41FD-B83E-99373294B9A7}"/>
              </a:ext>
            </a:extLst>
          </p:cNvPr>
          <p:cNvSpPr/>
          <p:nvPr/>
        </p:nvSpPr>
        <p:spPr>
          <a:xfrm>
            <a:off x="10061795" y="898635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A73F62A-96FC-42AC-98F7-BA62BD5B2BA0}"/>
              </a:ext>
            </a:extLst>
          </p:cNvPr>
          <p:cNvSpPr/>
          <p:nvPr/>
        </p:nvSpPr>
        <p:spPr>
          <a:xfrm>
            <a:off x="11369670" y="2545772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DE86733-D9EA-49AA-BAB2-BF1E68C4935C}"/>
              </a:ext>
            </a:extLst>
          </p:cNvPr>
          <p:cNvSpPr/>
          <p:nvPr/>
        </p:nvSpPr>
        <p:spPr>
          <a:xfrm>
            <a:off x="7854310" y="5014652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6B03336B-14D9-40D6-A0CD-81C966B9EBA2}"/>
              </a:ext>
            </a:extLst>
          </p:cNvPr>
          <p:cNvCxnSpPr>
            <a:cxnSpLocks/>
            <a:stCxn id="6" idx="6"/>
            <a:endCxn id="7" idx="0"/>
          </p:cNvCxnSpPr>
          <p:nvPr/>
        </p:nvCxnSpPr>
        <p:spPr>
          <a:xfrm>
            <a:off x="10429658" y="1082567"/>
            <a:ext cx="1123944" cy="1463205"/>
          </a:xfrm>
          <a:prstGeom prst="curvedConnector2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7F129E42-BBBE-4056-8650-8C9E0DA5A3FA}"/>
              </a:ext>
            </a:extLst>
          </p:cNvPr>
          <p:cNvCxnSpPr>
            <a:cxnSpLocks/>
            <a:stCxn id="7" idx="4"/>
            <a:endCxn id="8" idx="6"/>
          </p:cNvCxnSpPr>
          <p:nvPr/>
        </p:nvCxnSpPr>
        <p:spPr>
          <a:xfrm rot="5400000">
            <a:off x="8745414" y="2390395"/>
            <a:ext cx="2284949" cy="3331429"/>
          </a:xfrm>
          <a:prstGeom prst="curvedConnector2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8B236FC9-95D6-41CC-8112-524B5D1CE3B3}"/>
              </a:ext>
            </a:extLst>
          </p:cNvPr>
          <p:cNvCxnSpPr>
            <a:cxnSpLocks/>
            <a:stCxn id="8" idx="2"/>
          </p:cNvCxnSpPr>
          <p:nvPr/>
        </p:nvCxnSpPr>
        <p:spPr>
          <a:xfrm rot="10800000">
            <a:off x="4592320" y="5198584"/>
            <a:ext cx="3261990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8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61EF78-60A0-4850-B8D2-02266CCD0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" r="840"/>
          <a:stretch/>
        </p:blipFill>
        <p:spPr>
          <a:xfrm>
            <a:off x="0" y="0"/>
            <a:ext cx="6695441" cy="6820852"/>
          </a:xfrm>
          <a:prstGeom prst="rect">
            <a:avLst/>
          </a:prstGeom>
        </p:spPr>
      </p:pic>
      <p:pic>
        <p:nvPicPr>
          <p:cNvPr id="6" name="Picture 2" descr="美国旅游网黄石国家公园">
            <a:extLst>
              <a:ext uri="{FF2B5EF4-FFF2-40B4-BE49-F238E27FC236}">
                <a16:creationId xmlns:a16="http://schemas.microsoft.com/office/drawing/2014/main" id="{19783050-447B-479A-8BC0-6EA19AF5D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7EA"/>
              </a:clrFrom>
              <a:clrTo>
                <a:srgbClr val="FFF7EA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54"/>
          <a:stretch/>
        </p:blipFill>
        <p:spPr bwMode="auto">
          <a:xfrm>
            <a:off x="5902007" y="567648"/>
            <a:ext cx="6615113" cy="572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83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625A79-590A-48B0-A6A3-9F0809745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9" y="784525"/>
            <a:ext cx="3915321" cy="4801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A7DBA4-B025-46DB-89EE-5ACCABBD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638" y="832156"/>
            <a:ext cx="3858163" cy="47060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A83174-A2E6-4949-9C28-DE07E279A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524" y="1431596"/>
            <a:ext cx="2085156" cy="16598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277D25-CF5C-40D0-87BB-43DF089E0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524" y="3759199"/>
            <a:ext cx="2085156" cy="129178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FF5DE631-342D-4891-AF6A-B2486C061078}"/>
              </a:ext>
            </a:extLst>
          </p:cNvPr>
          <p:cNvSpPr/>
          <p:nvPr/>
        </p:nvSpPr>
        <p:spPr>
          <a:xfrm>
            <a:off x="3351482" y="2817296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69D1B6-4EE4-4954-BE94-164BEF44249E}"/>
              </a:ext>
            </a:extLst>
          </p:cNvPr>
          <p:cNvSpPr/>
          <p:nvPr/>
        </p:nvSpPr>
        <p:spPr>
          <a:xfrm>
            <a:off x="7670378" y="2244165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E6AB811-6D0E-4E72-9086-4CD2732E1315}"/>
              </a:ext>
            </a:extLst>
          </p:cNvPr>
          <p:cNvSpPr/>
          <p:nvPr/>
        </p:nvSpPr>
        <p:spPr>
          <a:xfrm>
            <a:off x="11174681" y="1621212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CC2FC71-4784-41AE-9B26-B8DD998FC50D}"/>
              </a:ext>
            </a:extLst>
          </p:cNvPr>
          <p:cNvSpPr/>
          <p:nvPr/>
        </p:nvSpPr>
        <p:spPr>
          <a:xfrm>
            <a:off x="11174681" y="3907212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73540027-DEEF-4F71-BD35-BD0C86065904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3719345" y="2558156"/>
            <a:ext cx="4004905" cy="443072"/>
          </a:xfrm>
          <a:prstGeom prst="curvedConnector2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4F906A14-DAA2-4BA9-BBB6-3E9FD237924A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8038241" y="1935203"/>
            <a:ext cx="3190312" cy="492894"/>
          </a:xfrm>
          <a:prstGeom prst="curvedConnector2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8D7D0A69-28C8-4DF7-8EE8-DD74B8B767D8}"/>
              </a:ext>
            </a:extLst>
          </p:cNvPr>
          <p:cNvCxnSpPr>
            <a:cxnSpLocks/>
            <a:stCxn id="14" idx="6"/>
            <a:endCxn id="15" idx="6"/>
          </p:cNvCxnSpPr>
          <p:nvPr/>
        </p:nvCxnSpPr>
        <p:spPr>
          <a:xfrm>
            <a:off x="11542544" y="1805144"/>
            <a:ext cx="12700" cy="2286000"/>
          </a:xfrm>
          <a:prstGeom prst="curvedConnector3">
            <a:avLst>
              <a:gd name="adj1" fmla="val 1800000"/>
            </a:avLst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6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E630315-6FEA-4DD5-893A-71BAAFF0B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754"/>
            <a:ext cx="9326880" cy="5363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753BA0-DCE8-42FA-9782-9018E1CBC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16"/>
          <a:stretch/>
        </p:blipFill>
        <p:spPr>
          <a:xfrm>
            <a:off x="9794240" y="1684794"/>
            <a:ext cx="1808480" cy="183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9E6FCB0-3F4A-4735-882F-D0A6BFEE64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40"/>
          <a:stretch/>
        </p:blipFill>
        <p:spPr>
          <a:xfrm>
            <a:off x="6096000" y="164814"/>
            <a:ext cx="5604616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BCFCFC97-2931-4F5E-9490-2D8B2CAB3E8E}"/>
              </a:ext>
            </a:extLst>
          </p:cNvPr>
          <p:cNvSpPr/>
          <p:nvPr/>
        </p:nvSpPr>
        <p:spPr>
          <a:xfrm>
            <a:off x="8898308" y="673373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C4E33D2-D3D2-40F8-9AF5-240B5E596C28}"/>
              </a:ext>
            </a:extLst>
          </p:cNvPr>
          <p:cNvSpPr/>
          <p:nvPr/>
        </p:nvSpPr>
        <p:spPr>
          <a:xfrm>
            <a:off x="11013018" y="3245068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BE9E550-9832-470B-827D-026FE79F825F}"/>
              </a:ext>
            </a:extLst>
          </p:cNvPr>
          <p:cNvSpPr/>
          <p:nvPr/>
        </p:nvSpPr>
        <p:spPr>
          <a:xfrm>
            <a:off x="6133297" y="2119052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0731AA8-89BA-4601-BF20-6E9C95C615CB}"/>
              </a:ext>
            </a:extLst>
          </p:cNvPr>
          <p:cNvSpPr/>
          <p:nvPr/>
        </p:nvSpPr>
        <p:spPr>
          <a:xfrm>
            <a:off x="6133297" y="4898504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379D2AD-908D-4190-8589-256013A0E788}"/>
              </a:ext>
            </a:extLst>
          </p:cNvPr>
          <p:cNvSpPr/>
          <p:nvPr/>
        </p:nvSpPr>
        <p:spPr>
          <a:xfrm>
            <a:off x="2474645" y="5995784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EF3024E3-0665-468B-9DAA-50FA866652F4}"/>
              </a:ext>
            </a:extLst>
          </p:cNvPr>
          <p:cNvCxnSpPr>
            <a:cxnSpLocks/>
            <a:stCxn id="12" idx="6"/>
            <a:endCxn id="13" idx="0"/>
          </p:cNvCxnSpPr>
          <p:nvPr/>
        </p:nvCxnSpPr>
        <p:spPr>
          <a:xfrm>
            <a:off x="9266171" y="857305"/>
            <a:ext cx="1930779" cy="2387763"/>
          </a:xfrm>
          <a:prstGeom prst="curvedConnector2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934BD5B7-3977-4B70-97D0-7245BC83B80A}"/>
              </a:ext>
            </a:extLst>
          </p:cNvPr>
          <p:cNvCxnSpPr>
            <a:cxnSpLocks/>
            <a:stCxn id="13" idx="3"/>
            <a:endCxn id="14" idx="5"/>
          </p:cNvCxnSpPr>
          <p:nvPr/>
        </p:nvCxnSpPr>
        <p:spPr>
          <a:xfrm rot="5400000" flipH="1">
            <a:off x="8194081" y="686250"/>
            <a:ext cx="1126016" cy="4619602"/>
          </a:xfrm>
          <a:prstGeom prst="curvedConnector3">
            <a:avLst>
              <a:gd name="adj1" fmla="val -25086"/>
            </a:avLst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352045E4-BA74-4E8D-AD2E-677A10AA8909}"/>
              </a:ext>
            </a:extLst>
          </p:cNvPr>
          <p:cNvCxnSpPr>
            <a:cxnSpLocks/>
            <a:stCxn id="14" idx="2"/>
            <a:endCxn id="15" idx="2"/>
          </p:cNvCxnSpPr>
          <p:nvPr/>
        </p:nvCxnSpPr>
        <p:spPr>
          <a:xfrm rot="10800000" flipV="1">
            <a:off x="6133297" y="2302984"/>
            <a:ext cx="12700" cy="2779452"/>
          </a:xfrm>
          <a:prstGeom prst="curvedConnector3">
            <a:avLst>
              <a:gd name="adj1" fmla="val 1800000"/>
            </a:avLst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BCD27FD4-518D-441E-9B4F-90FAA974602D}"/>
              </a:ext>
            </a:extLst>
          </p:cNvPr>
          <p:cNvCxnSpPr>
            <a:cxnSpLocks/>
            <a:stCxn id="15" idx="4"/>
          </p:cNvCxnSpPr>
          <p:nvPr/>
        </p:nvCxnSpPr>
        <p:spPr>
          <a:xfrm rot="5400000">
            <a:off x="4031229" y="3893717"/>
            <a:ext cx="913351" cy="3658650"/>
          </a:xfrm>
          <a:prstGeom prst="curvedConnector2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41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5CC9AC-B10A-4CEA-9E37-A67948298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7" r="1490"/>
          <a:stretch/>
        </p:blipFill>
        <p:spPr>
          <a:xfrm>
            <a:off x="0" y="0"/>
            <a:ext cx="6604000" cy="6858000"/>
          </a:xfrm>
          <a:prstGeom prst="rect">
            <a:avLst/>
          </a:prstGeom>
        </p:spPr>
      </p:pic>
      <p:pic>
        <p:nvPicPr>
          <p:cNvPr id="6" name="Picture 2" descr="美国旅游网黄石国家公园">
            <a:extLst>
              <a:ext uri="{FF2B5EF4-FFF2-40B4-BE49-F238E27FC236}">
                <a16:creationId xmlns:a16="http://schemas.microsoft.com/office/drawing/2014/main" id="{70908076-9B86-45D2-8015-4CC20D28E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7EA"/>
              </a:clrFrom>
              <a:clrTo>
                <a:srgbClr val="FFF7EA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54"/>
          <a:stretch/>
        </p:blipFill>
        <p:spPr bwMode="auto">
          <a:xfrm>
            <a:off x="5759767" y="567648"/>
            <a:ext cx="6615113" cy="572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387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F8CD91-6C40-416D-8A07-E17F0D85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14" y="1199532"/>
            <a:ext cx="5577963" cy="55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1A5E65-B908-4094-94E2-03C67A0D53D1}"/>
              </a:ext>
            </a:extLst>
          </p:cNvPr>
          <p:cNvSpPr txBox="1"/>
          <p:nvPr/>
        </p:nvSpPr>
        <p:spPr>
          <a:xfrm>
            <a:off x="298622" y="540770"/>
            <a:ext cx="198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Dot Map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F65BB0-5A33-4C62-A6F2-53648574924D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F928AF-6667-4795-8211-74AEDD73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4" y="5002772"/>
            <a:ext cx="1916873" cy="17747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419BE5-754D-4CE7-85B4-0016C0C41F9E}"/>
              </a:ext>
            </a:extLst>
          </p:cNvPr>
          <p:cNvSpPr txBox="1"/>
          <p:nvPr/>
        </p:nvSpPr>
        <p:spPr>
          <a:xfrm>
            <a:off x="6232389" y="540770"/>
            <a:ext cx="526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 Map / Contour Map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569CD4-4DE1-4DB8-A9F5-01E0A71DCDF3}"/>
              </a:ext>
            </a:extLst>
          </p:cNvPr>
          <p:cNvSpPr/>
          <p:nvPr/>
        </p:nvSpPr>
        <p:spPr>
          <a:xfrm>
            <a:off x="6318077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E9385F-872A-45CF-93A7-93EC3C0824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97"/>
          <a:stretch/>
        </p:blipFill>
        <p:spPr>
          <a:xfrm>
            <a:off x="5276612" y="1855228"/>
            <a:ext cx="6915388" cy="42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51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68CE51-75B2-454A-AB0A-80076080A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63"/>
          <a:stretch/>
        </p:blipFill>
        <p:spPr>
          <a:xfrm>
            <a:off x="164946" y="111760"/>
            <a:ext cx="5496692" cy="1713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99369A-98B2-4029-AD67-19129249B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033" y="353966"/>
            <a:ext cx="5087060" cy="1400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22E032-AFFB-43ED-9C39-E907FE605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033" y="2283870"/>
            <a:ext cx="5410955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E84BA3-FFC3-4586-8040-73427F266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94" y="2041664"/>
            <a:ext cx="5552397" cy="470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D9035084-EBDD-4FE7-9A47-4CE373502CF4}"/>
              </a:ext>
            </a:extLst>
          </p:cNvPr>
          <p:cNvSpPr/>
          <p:nvPr/>
        </p:nvSpPr>
        <p:spPr>
          <a:xfrm>
            <a:off x="5345281" y="1381518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50BBE1E-CA82-421A-941F-661A2AACF2EA}"/>
              </a:ext>
            </a:extLst>
          </p:cNvPr>
          <p:cNvSpPr/>
          <p:nvPr/>
        </p:nvSpPr>
        <p:spPr>
          <a:xfrm>
            <a:off x="11065493" y="1315478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5174A96-4967-4543-B625-80EF540CB672}"/>
              </a:ext>
            </a:extLst>
          </p:cNvPr>
          <p:cNvSpPr/>
          <p:nvPr/>
        </p:nvSpPr>
        <p:spPr>
          <a:xfrm>
            <a:off x="9983937" y="6136171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5F6B87B-1A3B-415C-8A82-24616D09523A}"/>
              </a:ext>
            </a:extLst>
          </p:cNvPr>
          <p:cNvSpPr/>
          <p:nvPr/>
        </p:nvSpPr>
        <p:spPr>
          <a:xfrm>
            <a:off x="464600" y="6136171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131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9DA5EC-81DC-4E6F-A5BB-19557AAD4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161" y="2172622"/>
            <a:ext cx="8466554" cy="386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8DA539D-C478-462C-9800-EFBB35166345}"/>
              </a:ext>
            </a:extLst>
          </p:cNvPr>
          <p:cNvSpPr/>
          <p:nvPr/>
        </p:nvSpPr>
        <p:spPr>
          <a:xfrm>
            <a:off x="3066804" y="4447868"/>
            <a:ext cx="3227316" cy="1912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CF29C9-CC86-4C0A-A496-2D66A0A1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34" y="940340"/>
            <a:ext cx="3267531" cy="743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D9035084-EBDD-4FE7-9A47-4CE373502CF4}"/>
              </a:ext>
            </a:extLst>
          </p:cNvPr>
          <p:cNvSpPr/>
          <p:nvPr/>
        </p:nvSpPr>
        <p:spPr>
          <a:xfrm>
            <a:off x="4179723" y="1499462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50BBE1E-CA82-421A-941F-661A2AACF2EA}"/>
              </a:ext>
            </a:extLst>
          </p:cNvPr>
          <p:cNvSpPr/>
          <p:nvPr/>
        </p:nvSpPr>
        <p:spPr>
          <a:xfrm>
            <a:off x="9889976" y="5047405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936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188D116-7724-43E7-8234-7BA8114F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396" y="782320"/>
            <a:ext cx="5912604" cy="553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EF60A1-59A8-48BA-A864-E5F92F9DF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0"/>
          <a:stretch/>
        </p:blipFill>
        <p:spPr>
          <a:xfrm>
            <a:off x="759209" y="164833"/>
            <a:ext cx="4658862" cy="18540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85BA2F-54BE-45FF-B759-398CA802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" y="2201756"/>
            <a:ext cx="5425440" cy="4491411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78BF2FAD-E1FC-4F27-9CDE-606A1F279EC5}"/>
              </a:ext>
            </a:extLst>
          </p:cNvPr>
          <p:cNvSpPr/>
          <p:nvPr/>
        </p:nvSpPr>
        <p:spPr>
          <a:xfrm>
            <a:off x="4938881" y="723990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496B5E1-9063-4DB2-AA43-3A846FC4A221}"/>
              </a:ext>
            </a:extLst>
          </p:cNvPr>
          <p:cNvSpPr/>
          <p:nvPr/>
        </p:nvSpPr>
        <p:spPr>
          <a:xfrm>
            <a:off x="6439366" y="5389638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62AEFF7-09B5-47D8-BEA9-2F3CF586238C}"/>
              </a:ext>
            </a:extLst>
          </p:cNvPr>
          <p:cNvSpPr/>
          <p:nvPr/>
        </p:nvSpPr>
        <p:spPr>
          <a:xfrm>
            <a:off x="1857206" y="6135588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52F413-FFEF-41F2-B286-77892261210D}"/>
              </a:ext>
            </a:extLst>
          </p:cNvPr>
          <p:cNvSpPr/>
          <p:nvPr/>
        </p:nvSpPr>
        <p:spPr>
          <a:xfrm>
            <a:off x="6279396" y="1297940"/>
            <a:ext cx="2448718" cy="190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103997-ED32-4B90-88CD-5FF4F21F7AA1}"/>
              </a:ext>
            </a:extLst>
          </p:cNvPr>
          <p:cNvSpPr/>
          <p:nvPr/>
        </p:nvSpPr>
        <p:spPr>
          <a:xfrm>
            <a:off x="6279396" y="1578949"/>
            <a:ext cx="4302244" cy="190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5AB4F52-97D2-4174-B2B6-335614F4219A}"/>
              </a:ext>
            </a:extLst>
          </p:cNvPr>
          <p:cNvSpPr/>
          <p:nvPr/>
        </p:nvSpPr>
        <p:spPr>
          <a:xfrm>
            <a:off x="6279396" y="1863342"/>
            <a:ext cx="2448718" cy="190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DE3DC0-8008-4B36-8DCE-D9B704AD8972}"/>
              </a:ext>
            </a:extLst>
          </p:cNvPr>
          <p:cNvSpPr/>
          <p:nvPr/>
        </p:nvSpPr>
        <p:spPr>
          <a:xfrm>
            <a:off x="6279396" y="2149851"/>
            <a:ext cx="2448718" cy="190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09E186-405B-4E90-B602-181AB68832D5}"/>
              </a:ext>
            </a:extLst>
          </p:cNvPr>
          <p:cNvSpPr/>
          <p:nvPr/>
        </p:nvSpPr>
        <p:spPr>
          <a:xfrm>
            <a:off x="6279396" y="3360420"/>
            <a:ext cx="3123684" cy="190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14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D9F62F-93B6-46A4-822A-CDC35B88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8" y="1976235"/>
            <a:ext cx="5001323" cy="290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2EBB40-BC51-479C-9584-19E854F2B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218" y="218210"/>
            <a:ext cx="6476141" cy="626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344FE87F-7B30-40AB-BA5B-070659F68B5F}"/>
              </a:ext>
            </a:extLst>
          </p:cNvPr>
          <p:cNvSpPr/>
          <p:nvPr/>
        </p:nvSpPr>
        <p:spPr>
          <a:xfrm>
            <a:off x="4542641" y="3545598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D8D9D00-BFC9-446B-BC1E-967780083A93}"/>
              </a:ext>
            </a:extLst>
          </p:cNvPr>
          <p:cNvSpPr/>
          <p:nvPr/>
        </p:nvSpPr>
        <p:spPr>
          <a:xfrm>
            <a:off x="5579093" y="5369318"/>
            <a:ext cx="367863" cy="3678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52F413-FFEF-41F2-B286-77892261210D}"/>
              </a:ext>
            </a:extLst>
          </p:cNvPr>
          <p:cNvSpPr/>
          <p:nvPr/>
        </p:nvSpPr>
        <p:spPr>
          <a:xfrm>
            <a:off x="5439506" y="936923"/>
            <a:ext cx="2448718" cy="208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4C2D85-0A09-4CC3-B8F6-422E89A9CDF0}"/>
              </a:ext>
            </a:extLst>
          </p:cNvPr>
          <p:cNvSpPr/>
          <p:nvPr/>
        </p:nvSpPr>
        <p:spPr>
          <a:xfrm>
            <a:off x="5439506" y="1540427"/>
            <a:ext cx="2448718" cy="208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48F2C0-1D6C-4AFF-B9BC-90A2C5E5E6E2}"/>
              </a:ext>
            </a:extLst>
          </p:cNvPr>
          <p:cNvSpPr/>
          <p:nvPr/>
        </p:nvSpPr>
        <p:spPr>
          <a:xfrm>
            <a:off x="5439506" y="2558459"/>
            <a:ext cx="2448718" cy="208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B0F60B-5B84-4811-98CB-5CDFD5EFAE3D}"/>
              </a:ext>
            </a:extLst>
          </p:cNvPr>
          <p:cNvSpPr/>
          <p:nvPr/>
        </p:nvSpPr>
        <p:spPr>
          <a:xfrm>
            <a:off x="5439506" y="3324860"/>
            <a:ext cx="2448718" cy="208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22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DE9CF0C-2509-4DF0-BFEA-C18B6AC3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706"/>
            <a:ext cx="12192000" cy="52405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6FEBB37-7503-4D5B-AB2E-67CC1BE389C2}"/>
              </a:ext>
            </a:extLst>
          </p:cNvPr>
          <p:cNvSpPr/>
          <p:nvPr/>
        </p:nvSpPr>
        <p:spPr>
          <a:xfrm>
            <a:off x="8107680" y="1163320"/>
            <a:ext cx="4084320" cy="208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98C42E3-8F09-4364-97A9-C8182D821B15}"/>
              </a:ext>
            </a:extLst>
          </p:cNvPr>
          <p:cNvSpPr/>
          <p:nvPr/>
        </p:nvSpPr>
        <p:spPr>
          <a:xfrm>
            <a:off x="8107680" y="1371600"/>
            <a:ext cx="4084320" cy="208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CE790F-5B5D-43ED-B720-7C7F917765CE}"/>
              </a:ext>
            </a:extLst>
          </p:cNvPr>
          <p:cNvSpPr/>
          <p:nvPr/>
        </p:nvSpPr>
        <p:spPr>
          <a:xfrm>
            <a:off x="8107680" y="2011680"/>
            <a:ext cx="4084320" cy="2082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D3768AA-ABC1-4B39-95F0-EFDBA825C9F4}"/>
              </a:ext>
            </a:extLst>
          </p:cNvPr>
          <p:cNvSpPr/>
          <p:nvPr/>
        </p:nvSpPr>
        <p:spPr>
          <a:xfrm>
            <a:off x="8107680" y="2443480"/>
            <a:ext cx="4084320" cy="8991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039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FF8957-2772-4B20-ACE4-AEE412983085}"/>
              </a:ext>
            </a:extLst>
          </p:cNvPr>
          <p:cNvSpPr txBox="1"/>
          <p:nvPr/>
        </p:nvSpPr>
        <p:spPr>
          <a:xfrm>
            <a:off x="298623" y="540770"/>
            <a:ext cx="221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数据格式</a:t>
            </a:r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A05907-6664-436F-A208-0D063E9A94BD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1026" name="Picture 2" descr="Natural Earth title=">
            <a:extLst>
              <a:ext uri="{FF2B5EF4-FFF2-40B4-BE49-F238E27FC236}">
                <a16:creationId xmlns:a16="http://schemas.microsoft.com/office/drawing/2014/main" id="{9850DBF0-A430-4B50-8B22-4EBBDA9AB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823" y="1459735"/>
            <a:ext cx="3857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3D36D0-8752-4D12-93EC-C5B581897A9C}"/>
              </a:ext>
            </a:extLst>
          </p:cNvPr>
          <p:cNvSpPr txBox="1"/>
          <p:nvPr/>
        </p:nvSpPr>
        <p:spPr>
          <a:xfrm>
            <a:off x="1022438" y="1622008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SHP</a:t>
            </a:r>
            <a:r>
              <a:rPr lang="zh-CN" altLang="en-US" sz="2400" dirty="0"/>
              <a:t>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56742-B936-47F0-95C8-8DDD6DB6EAE8}"/>
              </a:ext>
            </a:extLst>
          </p:cNvPr>
          <p:cNvSpPr txBox="1"/>
          <p:nvPr/>
        </p:nvSpPr>
        <p:spPr>
          <a:xfrm>
            <a:off x="1022438" y="3237611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GeoJSON</a:t>
            </a:r>
            <a:r>
              <a:rPr lang="zh-CN" altLang="en-US" sz="2400" dirty="0"/>
              <a:t>文件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25A9993-F6AA-477E-90D5-25D236B5E0E5}"/>
              </a:ext>
            </a:extLst>
          </p:cNvPr>
          <p:cNvSpPr/>
          <p:nvPr/>
        </p:nvSpPr>
        <p:spPr>
          <a:xfrm>
            <a:off x="709448" y="1725250"/>
            <a:ext cx="255183" cy="255183"/>
          </a:xfrm>
          <a:prstGeom prst="ellipse">
            <a:avLst/>
          </a:prstGeom>
          <a:solidFill>
            <a:srgbClr val="1D2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BD65857-105F-4F02-BB74-FCAE03D0A967}"/>
              </a:ext>
            </a:extLst>
          </p:cNvPr>
          <p:cNvSpPr/>
          <p:nvPr/>
        </p:nvSpPr>
        <p:spPr>
          <a:xfrm>
            <a:off x="709447" y="3340853"/>
            <a:ext cx="255183" cy="255183"/>
          </a:xfrm>
          <a:prstGeom prst="ellipse">
            <a:avLst/>
          </a:prstGeom>
          <a:solidFill>
            <a:srgbClr val="1D2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4A67933-DBC6-458C-B3A7-29972F6FAD5B}"/>
              </a:ext>
            </a:extLst>
          </p:cNvPr>
          <p:cNvSpPr/>
          <p:nvPr/>
        </p:nvSpPr>
        <p:spPr>
          <a:xfrm>
            <a:off x="709447" y="5108397"/>
            <a:ext cx="255183" cy="255183"/>
          </a:xfrm>
          <a:prstGeom prst="ellipse">
            <a:avLst/>
          </a:prstGeom>
          <a:solidFill>
            <a:srgbClr val="1D2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030E7D-9C96-4E51-B0C0-831CCA76924C}"/>
              </a:ext>
            </a:extLst>
          </p:cNvPr>
          <p:cNvSpPr txBox="1"/>
          <p:nvPr/>
        </p:nvSpPr>
        <p:spPr>
          <a:xfrm>
            <a:off x="1022438" y="5005155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TopoJSON</a:t>
            </a:r>
            <a:r>
              <a:rPr lang="zh-CN" altLang="en-US" sz="2400" dirty="0"/>
              <a:t>文件</a:t>
            </a:r>
          </a:p>
        </p:txBody>
      </p:sp>
      <p:pic>
        <p:nvPicPr>
          <p:cNvPr id="1028" name="Picture 4" descr="download icon — English">
            <a:extLst>
              <a:ext uri="{FF2B5EF4-FFF2-40B4-BE49-F238E27FC236}">
                <a16:creationId xmlns:a16="http://schemas.microsoft.com/office/drawing/2014/main" id="{1B2E226A-F295-4844-B04A-B13365395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70760" y="1075006"/>
            <a:ext cx="459334" cy="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78F82A5-B802-432F-9360-7811812C3ECD}"/>
              </a:ext>
            </a:extLst>
          </p:cNvPr>
          <p:cNvSpPr txBox="1"/>
          <p:nvPr/>
        </p:nvSpPr>
        <p:spPr>
          <a:xfrm>
            <a:off x="7664799" y="1459735"/>
            <a:ext cx="3150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000" dirty="0"/>
              <a:t>免费获取</a:t>
            </a:r>
            <a:endParaRPr lang="en-US" altLang="zh-CN" sz="2000" dirty="0"/>
          </a:p>
          <a:p>
            <a:pPr marL="342900" indent="-342900">
              <a:buFontTx/>
              <a:buChar char="-"/>
            </a:pPr>
            <a:r>
              <a:rPr lang="zh-CN" altLang="en-US" sz="2000" dirty="0"/>
              <a:t>二进制，不易被</a:t>
            </a:r>
            <a:r>
              <a:rPr lang="en-US" altLang="zh-CN" sz="2000" dirty="0"/>
              <a:t>D3</a:t>
            </a:r>
            <a:r>
              <a:rPr lang="zh-CN" altLang="en-US" sz="2000" dirty="0"/>
              <a:t>解析</a:t>
            </a:r>
            <a:endParaRPr lang="en-US" altLang="zh-CN" sz="2000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D0D13918-BE5A-4B61-91F3-582A35AA8BBA}"/>
              </a:ext>
            </a:extLst>
          </p:cNvPr>
          <p:cNvSpPr/>
          <p:nvPr/>
        </p:nvSpPr>
        <p:spPr>
          <a:xfrm>
            <a:off x="1594251" y="2167621"/>
            <a:ext cx="381694" cy="106999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9BF0C9E-A38C-46D5-AE1B-E1E789D7F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532" y="2502591"/>
            <a:ext cx="3048425" cy="5430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9AFFB24-5948-4441-B926-824996DDE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544" y="2419989"/>
            <a:ext cx="2031255" cy="588603"/>
          </a:xfrm>
          <a:prstGeom prst="rect">
            <a:avLst/>
          </a:prstGeom>
        </p:spPr>
      </p:pic>
      <p:pic>
        <p:nvPicPr>
          <p:cNvPr id="1032" name="Picture 8" descr="Free Arrow Icon. SVG, EPS, JPG, PNG. Download Arrow Icon.">
            <a:extLst>
              <a:ext uri="{FF2B5EF4-FFF2-40B4-BE49-F238E27FC236}">
                <a16:creationId xmlns:a16="http://schemas.microsoft.com/office/drawing/2014/main" id="{8A11F9D3-97B4-4FBF-9821-D6E5A1D0C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86949" y="2456989"/>
            <a:ext cx="588603" cy="5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95CD6931-FB72-4FAE-873D-BECD547560E6}"/>
              </a:ext>
            </a:extLst>
          </p:cNvPr>
          <p:cNvGrpSpPr/>
          <p:nvPr/>
        </p:nvGrpSpPr>
        <p:grpSpPr>
          <a:xfrm>
            <a:off x="7283669" y="3167335"/>
            <a:ext cx="4778262" cy="1981094"/>
            <a:chOff x="7283669" y="2760935"/>
            <a:chExt cx="4778262" cy="1981094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DAA7B16-7037-407E-AF3D-807E1C4E0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3669" y="2760935"/>
              <a:ext cx="4466073" cy="65611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8CC5613-7FF3-4E99-8D4B-BEB6BCD20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618" r="16743"/>
            <a:stretch/>
          </p:blipFill>
          <p:spPr>
            <a:xfrm>
              <a:off x="7283669" y="3596036"/>
              <a:ext cx="4778262" cy="1145993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70361D3-3AAF-4E39-8874-BB606AE76205}"/>
                </a:ext>
              </a:extLst>
            </p:cNvPr>
            <p:cNvSpPr txBox="1"/>
            <p:nvPr/>
          </p:nvSpPr>
          <p:spPr>
            <a:xfrm>
              <a:off x="8140112" y="3183379"/>
              <a:ext cx="506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…</a:t>
              </a:r>
              <a:endParaRPr lang="zh-CN" altLang="en-US" sz="3600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622070C-57FC-46DB-BD2C-31FF216BFFFF}"/>
                </a:ext>
              </a:extLst>
            </p:cNvPr>
            <p:cNvCxnSpPr/>
            <p:nvPr/>
          </p:nvCxnSpPr>
          <p:spPr>
            <a:xfrm>
              <a:off x="8140112" y="3008592"/>
              <a:ext cx="158195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BBED3ED-0D3F-4E36-B4FC-AD2F2585362F}"/>
                </a:ext>
              </a:extLst>
            </p:cNvPr>
            <p:cNvCxnSpPr>
              <a:cxnSpLocks/>
            </p:cNvCxnSpPr>
            <p:nvPr/>
          </p:nvCxnSpPr>
          <p:spPr>
            <a:xfrm>
              <a:off x="7393352" y="3417053"/>
              <a:ext cx="80576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27B2F5C-9A41-4350-B451-83E2EDE0A658}"/>
                </a:ext>
              </a:extLst>
            </p:cNvPr>
            <p:cNvCxnSpPr>
              <a:cxnSpLocks/>
            </p:cNvCxnSpPr>
            <p:nvPr/>
          </p:nvCxnSpPr>
          <p:spPr>
            <a:xfrm>
              <a:off x="8033432" y="3889493"/>
              <a:ext cx="80576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9B1BD5B-D14B-4853-AA3D-D6E16BDAE88D}"/>
                </a:ext>
              </a:extLst>
            </p:cNvPr>
            <p:cNvCxnSpPr>
              <a:cxnSpLocks/>
            </p:cNvCxnSpPr>
            <p:nvPr/>
          </p:nvCxnSpPr>
          <p:spPr>
            <a:xfrm>
              <a:off x="8931090" y="4079993"/>
              <a:ext cx="80576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CBECDCA-E559-4EB8-A16C-A1E763DA7F4B}"/>
              </a:ext>
            </a:extLst>
          </p:cNvPr>
          <p:cNvGrpSpPr/>
          <p:nvPr/>
        </p:nvGrpSpPr>
        <p:grpSpPr>
          <a:xfrm>
            <a:off x="4571773" y="3447539"/>
            <a:ext cx="2113986" cy="1431012"/>
            <a:chOff x="4571773" y="3183379"/>
            <a:chExt cx="2113986" cy="143101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C6D57EC-8351-447C-98C9-E2E4AEB61EA5}"/>
                </a:ext>
              </a:extLst>
            </p:cNvPr>
            <p:cNvSpPr/>
            <p:nvPr/>
          </p:nvSpPr>
          <p:spPr>
            <a:xfrm>
              <a:off x="4958596" y="3278823"/>
              <a:ext cx="1727163" cy="133556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dirty="0">
                  <a:solidFill>
                    <a:schemeClr val="tx1"/>
                  </a:solidFill>
                </a:rPr>
                <a:t>-(Multi)Point</a:t>
              </a:r>
            </a:p>
            <a:p>
              <a:r>
                <a:rPr lang="en-US" altLang="zh-CN" sz="1200" dirty="0">
                  <a:solidFill>
                    <a:schemeClr val="tx1"/>
                  </a:solidFill>
                </a:rPr>
                <a:t>-(Multi)</a:t>
              </a:r>
              <a:r>
                <a:rPr lang="en-US" altLang="zh-CN" sz="1200" dirty="0" err="1">
                  <a:solidFill>
                    <a:schemeClr val="tx1"/>
                  </a:solidFill>
                </a:rPr>
                <a:t>LineString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r>
                <a:rPr lang="en-US" altLang="zh-CN" sz="1200" dirty="0">
                  <a:solidFill>
                    <a:schemeClr val="tx1"/>
                  </a:solidFill>
                </a:rPr>
                <a:t>-(Multi)Polygon</a:t>
              </a:r>
            </a:p>
            <a:p>
              <a:r>
                <a:rPr lang="en-US" altLang="zh-CN" sz="1200" dirty="0">
                  <a:solidFill>
                    <a:schemeClr val="tx1"/>
                  </a:solidFill>
                </a:rPr>
                <a:t>-</a:t>
              </a:r>
              <a:r>
                <a:rPr lang="en-US" altLang="zh-CN" sz="1200" dirty="0" err="1">
                  <a:solidFill>
                    <a:schemeClr val="tx1"/>
                  </a:solidFill>
                </a:rPr>
                <a:t>GeometryCollection</a:t>
              </a:r>
              <a:endParaRPr lang="en-US" altLang="zh-CN" sz="1200" dirty="0">
                <a:solidFill>
                  <a:schemeClr val="tx1"/>
                </a:solidFill>
              </a:endParaRPr>
            </a:p>
            <a:p>
              <a:r>
                <a:rPr lang="en-US" altLang="zh-CN" sz="1200" dirty="0">
                  <a:solidFill>
                    <a:schemeClr val="tx1"/>
                  </a:solidFill>
                </a:rPr>
                <a:t>-Feature(Collection)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D8849F3-6EFF-4401-803D-35667E651D4C}"/>
                </a:ext>
              </a:extLst>
            </p:cNvPr>
            <p:cNvSpPr txBox="1"/>
            <p:nvPr/>
          </p:nvSpPr>
          <p:spPr>
            <a:xfrm>
              <a:off x="4571773" y="3183379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Type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71C5F948-DB7C-4508-9621-070E92D5F083}"/>
              </a:ext>
            </a:extLst>
          </p:cNvPr>
          <p:cNvSpPr txBox="1"/>
          <p:nvPr/>
        </p:nvSpPr>
        <p:spPr>
          <a:xfrm>
            <a:off x="507170" y="2499755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D3</a:t>
            </a:r>
            <a:r>
              <a:rPr lang="zh-CN" altLang="en-US" dirty="0"/>
              <a:t>可解析</a:t>
            </a:r>
            <a:endParaRPr lang="en-US" altLang="zh-CN" dirty="0"/>
          </a:p>
        </p:txBody>
      </p:sp>
      <p:sp>
        <p:nvSpPr>
          <p:cNvPr id="38" name="箭头: 下 37">
            <a:extLst>
              <a:ext uri="{FF2B5EF4-FFF2-40B4-BE49-F238E27FC236}">
                <a16:creationId xmlns:a16="http://schemas.microsoft.com/office/drawing/2014/main" id="{EEF7697F-5ACA-4DDD-B1B1-55713016BCD5}"/>
              </a:ext>
            </a:extLst>
          </p:cNvPr>
          <p:cNvSpPr/>
          <p:nvPr/>
        </p:nvSpPr>
        <p:spPr>
          <a:xfrm>
            <a:off x="1593145" y="3810167"/>
            <a:ext cx="381694" cy="106999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525C59F-3D5E-4F79-8CA3-A177B4CE671F}"/>
              </a:ext>
            </a:extLst>
          </p:cNvPr>
          <p:cNvSpPr txBox="1"/>
          <p:nvPr/>
        </p:nvSpPr>
        <p:spPr>
          <a:xfrm>
            <a:off x="507170" y="40419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消除冗余</a:t>
            </a:r>
            <a:endParaRPr lang="en-US" altLang="zh-CN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3A359B3-96B1-4073-9FEE-4D56964EE34A}"/>
              </a:ext>
            </a:extLst>
          </p:cNvPr>
          <p:cNvSpPr txBox="1"/>
          <p:nvPr/>
        </p:nvSpPr>
        <p:spPr>
          <a:xfrm>
            <a:off x="2214644" y="40678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大小</a:t>
            </a:r>
            <a:r>
              <a:rPr lang="en-US" altLang="zh-CN" dirty="0"/>
              <a:t>-80%</a:t>
            </a:r>
          </a:p>
        </p:txBody>
      </p:sp>
      <p:pic>
        <p:nvPicPr>
          <p:cNvPr id="1034" name="Picture 10" descr="Trying to match two filter with find children activity on the same row -  Help - UiPath Community Forum">
            <a:extLst>
              <a:ext uri="{FF2B5EF4-FFF2-40B4-BE49-F238E27FC236}">
                <a16:creationId xmlns:a16="http://schemas.microsoft.com/office/drawing/2014/main" id="{774D74A5-F571-40D8-974E-6F791C86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249" y="4041928"/>
            <a:ext cx="695106" cy="69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21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E09F13-E100-49A3-A91F-184AB0D2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407"/>
            <a:ext cx="2162477" cy="457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9DEAD1-F43B-4A62-8539-D0F1EAA5B7BF}"/>
              </a:ext>
            </a:extLst>
          </p:cNvPr>
          <p:cNvSpPr txBox="1"/>
          <p:nvPr/>
        </p:nvSpPr>
        <p:spPr>
          <a:xfrm>
            <a:off x="298623" y="540770"/>
            <a:ext cx="221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投影</a:t>
            </a:r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18A36A-4FA3-45B5-96F8-6BB96F89BDCD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250257-4519-4003-9EDC-44E4F99C79EF}"/>
              </a:ext>
            </a:extLst>
          </p:cNvPr>
          <p:cNvSpPr txBox="1"/>
          <p:nvPr/>
        </p:nvSpPr>
        <p:spPr>
          <a:xfrm>
            <a:off x="3195380" y="344794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方位角投影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107EB0-5D45-490E-88B9-F22AA27A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36" y="378256"/>
            <a:ext cx="6096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655950-8A08-4B19-9A02-B30476C5FA51}"/>
              </a:ext>
            </a:extLst>
          </p:cNvPr>
          <p:cNvSpPr txBox="1"/>
          <p:nvPr/>
        </p:nvSpPr>
        <p:spPr>
          <a:xfrm>
            <a:off x="3168149" y="58868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Azimuthal</a:t>
            </a:r>
            <a:endParaRPr lang="zh-CN" altLang="en-US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AC5BB1-2231-4629-89E3-B3018A852E22}"/>
              </a:ext>
            </a:extLst>
          </p:cNvPr>
          <p:cNvSpPr txBox="1"/>
          <p:nvPr/>
        </p:nvSpPr>
        <p:spPr>
          <a:xfrm>
            <a:off x="5708862" y="48987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Conic</a:t>
            </a:r>
            <a:endParaRPr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96BBE8-DDDC-4797-8016-D19887324A8E}"/>
              </a:ext>
            </a:extLst>
          </p:cNvPr>
          <p:cNvSpPr txBox="1"/>
          <p:nvPr/>
        </p:nvSpPr>
        <p:spPr>
          <a:xfrm>
            <a:off x="7642287" y="4842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Cylindrical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C9303-E059-4934-8E8C-094DEBCF0549}"/>
              </a:ext>
            </a:extLst>
          </p:cNvPr>
          <p:cNvSpPr txBox="1"/>
          <p:nvPr/>
        </p:nvSpPr>
        <p:spPr>
          <a:xfrm>
            <a:off x="5557378" y="34052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圆锥投影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DDDC2F-F6B0-40FB-8598-E6F3D9257803}"/>
              </a:ext>
            </a:extLst>
          </p:cNvPr>
          <p:cNvSpPr txBox="1"/>
          <p:nvPr/>
        </p:nvSpPr>
        <p:spPr>
          <a:xfrm>
            <a:off x="7744879" y="34479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圆柱投影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629140-9659-4DAD-9E36-15718566C62F}"/>
              </a:ext>
            </a:extLst>
          </p:cNvPr>
          <p:cNvSpPr txBox="1"/>
          <p:nvPr/>
        </p:nvSpPr>
        <p:spPr>
          <a:xfrm>
            <a:off x="8650226" y="3857920"/>
            <a:ext cx="3533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/>
              <a:t>d3.geoEquirectangular() </a:t>
            </a:r>
          </a:p>
          <a:p>
            <a:pPr marL="285750" indent="-285750">
              <a:buFontTx/>
              <a:buChar char="-"/>
            </a:pPr>
            <a:r>
              <a:rPr lang="en-US" altLang="zh-CN" b="1" dirty="0"/>
              <a:t>d3.geoMercator() </a:t>
            </a:r>
            <a:r>
              <a:rPr lang="zh-CN" altLang="en-US" b="1" dirty="0"/>
              <a:t>墨托卡投影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d3.geoTransverseMercator()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d3.geoNaturalEarth1()</a:t>
            </a:r>
          </a:p>
        </p:txBody>
      </p:sp>
      <p:pic>
        <p:nvPicPr>
          <p:cNvPr id="2052" name="Picture 4" descr="Mercator Projection">
            <a:extLst>
              <a:ext uri="{FF2B5EF4-FFF2-40B4-BE49-F238E27FC236}">
                <a16:creationId xmlns:a16="http://schemas.microsoft.com/office/drawing/2014/main" id="{B26138BD-85AF-471D-96B0-326F7012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E9E9E9"/>
              </a:clrFrom>
              <a:clrTo>
                <a:srgbClr val="E9E9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/>
          <a:stretch/>
        </p:blipFill>
        <p:spPr bwMode="auto">
          <a:xfrm>
            <a:off x="10598427" y="1139717"/>
            <a:ext cx="1961873" cy="19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ercator Projection">
            <a:extLst>
              <a:ext uri="{FF2B5EF4-FFF2-40B4-BE49-F238E27FC236}">
                <a16:creationId xmlns:a16="http://schemas.microsoft.com/office/drawing/2014/main" id="{3C5085DE-419C-4A1B-89D3-C0616C341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E9E9E9"/>
              </a:clrFrom>
              <a:clrTo>
                <a:srgbClr val="E9E9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-367" r="71839" b="367"/>
          <a:stretch/>
        </p:blipFill>
        <p:spPr bwMode="auto">
          <a:xfrm>
            <a:off x="9419847" y="907507"/>
            <a:ext cx="997049" cy="23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rved Arrows Png - Curved Arrow Icon Png, Transparent Png - kindpng">
            <a:extLst>
              <a:ext uri="{FF2B5EF4-FFF2-40B4-BE49-F238E27FC236}">
                <a16:creationId xmlns:a16="http://schemas.microsoft.com/office/drawing/2014/main" id="{969151F4-8E39-4B70-89DE-1532D0FE4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53774">
            <a:off x="11377923" y="3414112"/>
            <a:ext cx="748653" cy="51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8BE41B2A-7608-4206-BE75-343789BD9815}"/>
              </a:ext>
            </a:extLst>
          </p:cNvPr>
          <p:cNvSpPr/>
          <p:nvPr/>
        </p:nvSpPr>
        <p:spPr>
          <a:xfrm>
            <a:off x="2809697" y="131331"/>
            <a:ext cx="255183" cy="255183"/>
          </a:xfrm>
          <a:prstGeom prst="ellipse">
            <a:avLst/>
          </a:prstGeom>
          <a:solidFill>
            <a:srgbClr val="1D2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A474A4-201A-47F0-A2D8-4067875C6340}"/>
              </a:ext>
            </a:extLst>
          </p:cNvPr>
          <p:cNvSpPr/>
          <p:nvPr/>
        </p:nvSpPr>
        <p:spPr>
          <a:xfrm>
            <a:off x="5377159" y="131331"/>
            <a:ext cx="255183" cy="255183"/>
          </a:xfrm>
          <a:prstGeom prst="ellipse">
            <a:avLst/>
          </a:prstGeom>
          <a:solidFill>
            <a:srgbClr val="1D2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1D9AD9D-FC16-484B-9201-650A8B591C95}"/>
              </a:ext>
            </a:extLst>
          </p:cNvPr>
          <p:cNvSpPr/>
          <p:nvPr/>
        </p:nvSpPr>
        <p:spPr>
          <a:xfrm>
            <a:off x="7283835" y="120892"/>
            <a:ext cx="255183" cy="255183"/>
          </a:xfrm>
          <a:prstGeom prst="ellipse">
            <a:avLst/>
          </a:prstGeom>
          <a:solidFill>
            <a:srgbClr val="1D2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BAF284C-5D33-4EE4-80C7-6D79936DB5EB}"/>
              </a:ext>
            </a:extLst>
          </p:cNvPr>
          <p:cNvSpPr/>
          <p:nvPr/>
        </p:nvSpPr>
        <p:spPr>
          <a:xfrm>
            <a:off x="9701088" y="117450"/>
            <a:ext cx="255183" cy="255183"/>
          </a:xfrm>
          <a:prstGeom prst="ellipse">
            <a:avLst/>
          </a:prstGeom>
          <a:solidFill>
            <a:srgbClr val="1D2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C5BBBE-E980-41E5-B88F-5CADFB0C400B}"/>
              </a:ext>
            </a:extLst>
          </p:cNvPr>
          <p:cNvSpPr txBox="1"/>
          <p:nvPr/>
        </p:nvSpPr>
        <p:spPr>
          <a:xfrm>
            <a:off x="10083863" y="58867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Composite</a:t>
            </a:r>
            <a:endParaRPr lang="zh-CN" altLang="en-US" sz="20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E6F25DC-0476-44BF-86C1-C90062ECDE25}"/>
              </a:ext>
            </a:extLst>
          </p:cNvPr>
          <p:cNvSpPr txBox="1"/>
          <p:nvPr/>
        </p:nvSpPr>
        <p:spPr>
          <a:xfrm>
            <a:off x="4717717" y="3868080"/>
            <a:ext cx="36487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b="1" dirty="0"/>
              <a:t>d3.geoAlbers()</a:t>
            </a:r>
            <a:r>
              <a:rPr lang="zh-CN" altLang="en-US" dirty="0"/>
              <a:t>（</a:t>
            </a:r>
            <a:r>
              <a:rPr lang="en-US" altLang="zh-CN" dirty="0"/>
              <a:t>US-centric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d3.geoConicConformal()</a:t>
            </a:r>
          </a:p>
          <a:p>
            <a:pPr marL="285750" indent="-285750">
              <a:buFontTx/>
              <a:buChar char="-"/>
            </a:pPr>
            <a:r>
              <a:rPr lang="en-US" altLang="zh-CN" b="1" dirty="0"/>
              <a:t>d3.geoConicEqualArea()</a:t>
            </a:r>
          </a:p>
          <a:p>
            <a:r>
              <a:rPr lang="en-US" altLang="zh-CN" b="1" dirty="0"/>
              <a:t> </a:t>
            </a:r>
            <a:r>
              <a:rPr lang="zh-CN" altLang="en-US" b="1" dirty="0"/>
              <a:t>亚尔勃斯投影（等积圆锥投影）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d3.geoConicEquidistant()</a:t>
            </a:r>
          </a:p>
        </p:txBody>
      </p:sp>
      <p:pic>
        <p:nvPicPr>
          <p:cNvPr id="25" name="Picture 6" descr="Curved Arrows Png - Curved Arrow Icon Png, Transparent Png - kindpng">
            <a:extLst>
              <a:ext uri="{FF2B5EF4-FFF2-40B4-BE49-F238E27FC236}">
                <a16:creationId xmlns:a16="http://schemas.microsoft.com/office/drawing/2014/main" id="{8539B02C-1669-4670-A48F-20BF97907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09992">
            <a:off x="8118558" y="3854391"/>
            <a:ext cx="748653" cy="51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lbers Equal Area Conic Projection">
            <a:extLst>
              <a:ext uri="{FF2B5EF4-FFF2-40B4-BE49-F238E27FC236}">
                <a16:creationId xmlns:a16="http://schemas.microsoft.com/office/drawing/2014/main" id="{202FFCDA-423D-4C50-A0BA-F4110631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048" y="5203025"/>
            <a:ext cx="3016326" cy="16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urved Arrows Png - Curved Arrow Icon Png, Transparent Png - kindpng">
            <a:extLst>
              <a:ext uri="{FF2B5EF4-FFF2-40B4-BE49-F238E27FC236}">
                <a16:creationId xmlns:a16="http://schemas.microsoft.com/office/drawing/2014/main" id="{1222AF0C-BA24-4A51-8F9A-6BFEF537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8705" flipH="1">
            <a:off x="7303511" y="5138339"/>
            <a:ext cx="748653" cy="51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64B6A66-EB60-4214-8424-731ABA343040}"/>
              </a:ext>
            </a:extLst>
          </p:cNvPr>
          <p:cNvSpPr txBox="1"/>
          <p:nvPr/>
        </p:nvSpPr>
        <p:spPr>
          <a:xfrm>
            <a:off x="9555035" y="453397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dirty="0"/>
              <a:t>d3.geoAlbersUsa()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D2C16D9-0FCF-42B8-817C-58981BD3BB0F}"/>
              </a:ext>
            </a:extLst>
          </p:cNvPr>
          <p:cNvSpPr txBox="1"/>
          <p:nvPr/>
        </p:nvSpPr>
        <p:spPr>
          <a:xfrm>
            <a:off x="-22182" y="2364885"/>
            <a:ext cx="33073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600" dirty="0"/>
              <a:t>d3. d3.geoAzimuthalEqualArea()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d3.geoAzimuthalEquidistant()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d3.geoGnomonic()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d3.geoOrthographic()</a:t>
            </a:r>
          </a:p>
          <a:p>
            <a:r>
              <a:rPr lang="en-US" altLang="zh-CN" sz="1600" b="1" dirty="0"/>
              <a:t>      </a:t>
            </a:r>
            <a:r>
              <a:rPr lang="zh-CN" altLang="en-US" sz="1600" b="1" dirty="0"/>
              <a:t>正射投影</a:t>
            </a:r>
            <a:endParaRPr lang="en-US" altLang="zh-CN" sz="1600" b="1" dirty="0"/>
          </a:p>
          <a:p>
            <a:pPr marL="285750" indent="-285750">
              <a:buFontTx/>
              <a:buChar char="-"/>
            </a:pPr>
            <a:r>
              <a:rPr lang="en-US" altLang="zh-CN" sz="1600" dirty="0"/>
              <a:t>d3.geoStereographic()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d3.geoEqualEarth()</a:t>
            </a:r>
          </a:p>
        </p:txBody>
      </p:sp>
      <p:pic>
        <p:nvPicPr>
          <p:cNvPr id="1026" name="Picture 2" descr="azimuthal projection">
            <a:extLst>
              <a:ext uri="{FF2B5EF4-FFF2-40B4-BE49-F238E27FC236}">
                <a16:creationId xmlns:a16="http://schemas.microsoft.com/office/drawing/2014/main" id="{AFE2B5B1-269C-4F96-9FAB-C72EDCFE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3" y="4273520"/>
            <a:ext cx="3073135" cy="168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urved Arrows Png - Curved Arrow Icon Png, Transparent Png - kindpng">
            <a:extLst>
              <a:ext uri="{FF2B5EF4-FFF2-40B4-BE49-F238E27FC236}">
                <a16:creationId xmlns:a16="http://schemas.microsoft.com/office/drawing/2014/main" id="{620D2407-71C7-4BD3-96F1-09B2BA750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6641" flipH="1">
            <a:off x="2082310" y="3610211"/>
            <a:ext cx="748653" cy="51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87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0012BE-C962-4B94-B609-A30EFF7FF124}"/>
              </a:ext>
            </a:extLst>
          </p:cNvPr>
          <p:cNvSpPr txBox="1"/>
          <p:nvPr/>
        </p:nvSpPr>
        <p:spPr>
          <a:xfrm>
            <a:off x="298623" y="540770"/>
            <a:ext cx="221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蜂窝网格</a:t>
            </a:r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763AA7-D641-4B56-A249-B1D1884B1CB3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48E089-713D-4A48-BBA3-B607CB23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1" y="1075006"/>
            <a:ext cx="2372056" cy="46679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05090B9-0DE6-4865-BEBE-9C0D4E93CD27}"/>
              </a:ext>
            </a:extLst>
          </p:cNvPr>
          <p:cNvGrpSpPr/>
          <p:nvPr/>
        </p:nvGrpSpPr>
        <p:grpSpPr>
          <a:xfrm>
            <a:off x="6929120" y="1032915"/>
            <a:ext cx="4592320" cy="4782113"/>
            <a:chOff x="6563360" y="1038720"/>
            <a:chExt cx="4592320" cy="4782113"/>
          </a:xfrm>
        </p:grpSpPr>
        <p:pic>
          <p:nvPicPr>
            <p:cNvPr id="3074" name="Picture 2" descr="Hexagonal Binning (Color)">
              <a:extLst>
                <a:ext uri="{FF2B5EF4-FFF2-40B4-BE49-F238E27FC236}">
                  <a16:creationId xmlns:a16="http://schemas.microsoft.com/office/drawing/2014/main" id="{6C58654D-B5AB-4506-95EC-8AD354AFE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360" y="1038720"/>
              <a:ext cx="4592320" cy="239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exagonal Binning (Area)">
              <a:extLst>
                <a:ext uri="{FF2B5EF4-FFF2-40B4-BE49-F238E27FC236}">
                  <a16:creationId xmlns:a16="http://schemas.microsoft.com/office/drawing/2014/main" id="{84F1B0B2-497C-4A94-8B32-DC83443252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360" y="3429000"/>
              <a:ext cx="4592320" cy="239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7403479-60B3-4595-9D93-DDFB480CF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09" y="2446495"/>
            <a:ext cx="6144482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05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6CD272-50FC-4EB2-ABCC-B600EC72E7AE}"/>
              </a:ext>
            </a:extLst>
          </p:cNvPr>
          <p:cNvSpPr txBox="1"/>
          <p:nvPr/>
        </p:nvSpPr>
        <p:spPr>
          <a:xfrm>
            <a:off x="298623" y="540770"/>
            <a:ext cx="221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d3.join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150D05-B35C-4EA6-BD45-EDDBBC5E1F97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B922538-F43D-41CC-9991-AAE4CD52C49F}"/>
              </a:ext>
            </a:extLst>
          </p:cNvPr>
          <p:cNvGrpSpPr/>
          <p:nvPr/>
        </p:nvGrpSpPr>
        <p:grpSpPr>
          <a:xfrm>
            <a:off x="906823" y="1383433"/>
            <a:ext cx="10654618" cy="2857903"/>
            <a:chOff x="906823" y="1799993"/>
            <a:chExt cx="10654618" cy="285790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1768D7E-870D-4927-B22C-BA006BCA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823" y="2200103"/>
              <a:ext cx="4448796" cy="157184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06E8A20-0359-4FB7-8B6C-A7F40E16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6382" y="2200103"/>
              <a:ext cx="4725059" cy="2457793"/>
            </a:xfrm>
            <a:prstGeom prst="rect">
              <a:avLst/>
            </a:prstGeom>
          </p:spPr>
        </p:pic>
        <p:pic>
          <p:nvPicPr>
            <p:cNvPr id="4100" name="Picture 4" descr="Double Arrow Icon #154922 - Free Icons Library">
              <a:extLst>
                <a:ext uri="{FF2B5EF4-FFF2-40B4-BE49-F238E27FC236}">
                  <a16:creationId xmlns:a16="http://schemas.microsoft.com/office/drawing/2014/main" id="{16A45110-6F50-498E-88ED-787BCEB5E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660787" y="2758645"/>
              <a:ext cx="1013302" cy="1013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CE2FFB-CAAB-4B7D-8414-69129F896F7F}"/>
                </a:ext>
              </a:extLst>
            </p:cNvPr>
            <p:cNvSpPr txBox="1"/>
            <p:nvPr/>
          </p:nvSpPr>
          <p:spPr>
            <a:xfrm>
              <a:off x="5821616" y="248738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等价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57484B8-5FD0-4FA8-85FF-1D05AAF09D13}"/>
                </a:ext>
              </a:extLst>
            </p:cNvPr>
            <p:cNvSpPr txBox="1"/>
            <p:nvPr/>
          </p:nvSpPr>
          <p:spPr>
            <a:xfrm>
              <a:off x="906823" y="179999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粗粒度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E01CD2-CE07-4C6A-9F39-338790871C81}"/>
                </a:ext>
              </a:extLst>
            </p:cNvPr>
            <p:cNvSpPr txBox="1"/>
            <p:nvPr/>
          </p:nvSpPr>
          <p:spPr>
            <a:xfrm>
              <a:off x="6736699" y="179999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细粒度</a:t>
              </a:r>
            </a:p>
          </p:txBody>
        </p:sp>
      </p:grpSp>
      <p:pic>
        <p:nvPicPr>
          <p:cNvPr id="4102" name="Picture 6" descr="以 Join 的方式来思考D3.js">
            <a:extLst>
              <a:ext uri="{FF2B5EF4-FFF2-40B4-BE49-F238E27FC236}">
                <a16:creationId xmlns:a16="http://schemas.microsoft.com/office/drawing/2014/main" id="{42ED3747-B1FB-4D8B-8B7F-1248DBE5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0" y="3403600"/>
            <a:ext cx="4949542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54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81A5E65-B908-4094-94E2-03C67A0D53D1}"/>
              </a:ext>
            </a:extLst>
          </p:cNvPr>
          <p:cNvSpPr txBox="1"/>
          <p:nvPr/>
        </p:nvSpPr>
        <p:spPr>
          <a:xfrm>
            <a:off x="298622" y="540770"/>
            <a:ext cx="2980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Choropleth Map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F65BB0-5A33-4C62-A6F2-53648574924D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2050" name="Picture 2" descr="How to create outstanding custom choropleth maps with Plotly and Dash 🌎 |  by Thibaud Lamothe | Towards Data Science">
            <a:extLst>
              <a:ext uri="{FF2B5EF4-FFF2-40B4-BE49-F238E27FC236}">
                <a16:creationId xmlns:a16="http://schemas.microsoft.com/office/drawing/2014/main" id="{1579BE84-29C9-4E90-BB6C-EA706D7A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" y="1929579"/>
            <a:ext cx="6180398" cy="376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486634-7A2E-48ED-A2F6-F39B5B721169}"/>
              </a:ext>
            </a:extLst>
          </p:cNvPr>
          <p:cNvSpPr txBox="1"/>
          <p:nvPr/>
        </p:nvSpPr>
        <p:spPr>
          <a:xfrm>
            <a:off x="6190230" y="509209"/>
            <a:ext cx="277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+Time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CE2F6C-A49A-45CD-9085-6B4B2CAEC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85"/>
          <a:stretch/>
        </p:blipFill>
        <p:spPr>
          <a:xfrm>
            <a:off x="6190229" y="1484723"/>
            <a:ext cx="5934451" cy="41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4BF13B-E628-45C8-AB2B-15B9DCDE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14" y="1398262"/>
            <a:ext cx="5868676" cy="4061476"/>
          </a:xfrm>
          <a:prstGeom prst="rect">
            <a:avLst/>
          </a:prstGeom>
        </p:spPr>
      </p:pic>
      <p:pic>
        <p:nvPicPr>
          <p:cNvPr id="6" name="Picture 4" descr="Cartogram Maps: Data Visualization with Exaggeration - GIS Geography">
            <a:extLst>
              <a:ext uri="{FF2B5EF4-FFF2-40B4-BE49-F238E27FC236}">
                <a16:creationId xmlns:a16="http://schemas.microsoft.com/office/drawing/2014/main" id="{83B02E0D-CF1C-488A-AA6E-70B23874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954"/>
            <a:ext cx="6060083" cy="287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E81014A-8BD9-4132-84FE-CE68AE8009CD}"/>
              </a:ext>
            </a:extLst>
          </p:cNvPr>
          <p:cNvSpPr txBox="1"/>
          <p:nvPr/>
        </p:nvSpPr>
        <p:spPr>
          <a:xfrm>
            <a:off x="6190230" y="509209"/>
            <a:ext cx="485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Non-Contiguous Cartogram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017A71-2ED1-4EFD-BCA9-F69E71B5B96A}"/>
              </a:ext>
            </a:extLst>
          </p:cNvPr>
          <p:cNvSpPr/>
          <p:nvPr/>
        </p:nvSpPr>
        <p:spPr>
          <a:xfrm>
            <a:off x="6275917" y="970874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534B25-5A08-488D-8BC0-A5291FFE5B40}"/>
              </a:ext>
            </a:extLst>
          </p:cNvPr>
          <p:cNvSpPr txBox="1"/>
          <p:nvPr/>
        </p:nvSpPr>
        <p:spPr>
          <a:xfrm>
            <a:off x="298622" y="540770"/>
            <a:ext cx="436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Contiguous Cartogram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37109D-B72F-45D2-94D5-D0F1DD67C11C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4613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C24E84-8A16-4131-B417-DC3EB586255F}"/>
              </a:ext>
            </a:extLst>
          </p:cNvPr>
          <p:cNvSpPr txBox="1"/>
          <p:nvPr/>
        </p:nvSpPr>
        <p:spPr>
          <a:xfrm>
            <a:off x="298622" y="540770"/>
            <a:ext cx="501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Demers Cartogram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523DCB-A395-4C66-933F-59651D1DC724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50C75C-D958-4429-B571-3160FA273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2" r="8370"/>
          <a:stretch/>
        </p:blipFill>
        <p:spPr>
          <a:xfrm>
            <a:off x="0" y="1880730"/>
            <a:ext cx="6096000" cy="33954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E5577C-A35F-4891-A361-F73002FFA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44" r="-457"/>
          <a:stretch/>
        </p:blipFill>
        <p:spPr>
          <a:xfrm>
            <a:off x="6432329" y="1709725"/>
            <a:ext cx="5675588" cy="35664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ADA592-7649-4B8D-82A4-393A8BB15DD0}"/>
              </a:ext>
            </a:extLst>
          </p:cNvPr>
          <p:cNvSpPr txBox="1"/>
          <p:nvPr/>
        </p:nvSpPr>
        <p:spPr>
          <a:xfrm>
            <a:off x="6190230" y="509209"/>
            <a:ext cx="485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Dorling Cartogram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6C3B69-6283-4A89-8B20-973D2EF58DF3}"/>
              </a:ext>
            </a:extLst>
          </p:cNvPr>
          <p:cNvSpPr/>
          <p:nvPr/>
        </p:nvSpPr>
        <p:spPr>
          <a:xfrm>
            <a:off x="6275917" y="970874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2346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FDA5B5-C08C-46DC-A90D-42FAAF9631BC}"/>
              </a:ext>
            </a:extLst>
          </p:cNvPr>
          <p:cNvSpPr txBox="1"/>
          <p:nvPr/>
        </p:nvSpPr>
        <p:spPr>
          <a:xfrm>
            <a:off x="298622" y="540770"/>
            <a:ext cx="422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 Map / Tiled Map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23E7E2-E0E6-4D15-AE07-91C3FF3CC755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F9EBD8-E598-4149-A14F-A31DEACE92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9"/>
              </a:clrFrom>
              <a:clrTo>
                <a:srgbClr val="F7F7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94" y="2096158"/>
            <a:ext cx="5887490" cy="39556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CBE090C-12CD-48B1-A078-15AB5507E73C}"/>
              </a:ext>
            </a:extLst>
          </p:cNvPr>
          <p:cNvSpPr txBox="1"/>
          <p:nvPr/>
        </p:nvSpPr>
        <p:spPr>
          <a:xfrm>
            <a:off x="6162923" y="540770"/>
            <a:ext cx="422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Hexbin</a:t>
            </a:r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Map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CA19EF-4BA6-4545-BBD1-4DAECB209337}"/>
              </a:ext>
            </a:extLst>
          </p:cNvPr>
          <p:cNvSpPr/>
          <p:nvPr/>
        </p:nvSpPr>
        <p:spPr>
          <a:xfrm>
            <a:off x="6248610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AAFD90-15A6-4AD2-82CD-614E4D7E4F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630" y="1365075"/>
            <a:ext cx="6911939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7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958DFA-2790-4100-86B2-7AA569AD30AA}"/>
              </a:ext>
            </a:extLst>
          </p:cNvPr>
          <p:cNvSpPr txBox="1"/>
          <p:nvPr/>
        </p:nvSpPr>
        <p:spPr>
          <a:xfrm>
            <a:off x="298622" y="540770"/>
            <a:ext cx="422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Bubble Map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112DC9-694A-43CA-A2D4-4D68CC8D97D0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6E51A1-7B4C-4D44-A2A5-6A6494AE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3" y="5062140"/>
            <a:ext cx="1972594" cy="17775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64BD04-C1B0-4F6C-BF6F-8067C921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503" y="1229033"/>
            <a:ext cx="5697615" cy="47244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3B8333-1D52-4EE9-B260-80A0544AB23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22485" y="1399474"/>
            <a:ext cx="6707987" cy="40858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429831-E9E0-43D3-9026-5DBD068B974F}"/>
              </a:ext>
            </a:extLst>
          </p:cNvPr>
          <p:cNvSpPr txBox="1"/>
          <p:nvPr/>
        </p:nvSpPr>
        <p:spPr>
          <a:xfrm>
            <a:off x="6016080" y="507529"/>
            <a:ext cx="422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Pie Chart on Map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BC23EC-783E-4930-B838-997D9A56BF1E}"/>
              </a:ext>
            </a:extLst>
          </p:cNvPr>
          <p:cNvSpPr/>
          <p:nvPr/>
        </p:nvSpPr>
        <p:spPr>
          <a:xfrm>
            <a:off x="6101767" y="969194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77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D88EC3-FFE8-4032-B36F-782A73383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4"/>
          <a:stretch/>
        </p:blipFill>
        <p:spPr>
          <a:xfrm>
            <a:off x="0" y="1532510"/>
            <a:ext cx="6482844" cy="37755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4C6331-82D7-4E09-B6BC-D331D506B131}"/>
              </a:ext>
            </a:extLst>
          </p:cNvPr>
          <p:cNvSpPr txBox="1"/>
          <p:nvPr/>
        </p:nvSpPr>
        <p:spPr>
          <a:xfrm>
            <a:off x="298622" y="540770"/>
            <a:ext cx="422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Connection Map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E1FDA4-55E2-43CD-8C0F-3D883D595C82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13925B-4389-4713-9BC9-762954B902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9065" y="1442069"/>
            <a:ext cx="5573217" cy="42625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CBE995-18E5-4158-9AB9-780BF41E58E1}"/>
              </a:ext>
            </a:extLst>
          </p:cNvPr>
          <p:cNvSpPr txBox="1"/>
          <p:nvPr/>
        </p:nvSpPr>
        <p:spPr>
          <a:xfrm>
            <a:off x="6096000" y="540770"/>
            <a:ext cx="422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Flow Map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26071C-CA3E-4858-A3EC-E6C093DD2B49}"/>
              </a:ext>
            </a:extLst>
          </p:cNvPr>
          <p:cNvSpPr/>
          <p:nvPr/>
        </p:nvSpPr>
        <p:spPr>
          <a:xfrm>
            <a:off x="6181687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48CCC2B-D660-423B-A6E7-69B1AD728D8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095629"/>
            <a:ext cx="2129134" cy="17623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7A81A31-C00A-4708-B91D-B945BF3156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2866" y="4805420"/>
            <a:ext cx="2129134" cy="20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8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美国旅游网黄石国家公园">
            <a:extLst>
              <a:ext uri="{FF2B5EF4-FFF2-40B4-BE49-F238E27FC236}">
                <a16:creationId xmlns:a16="http://schemas.microsoft.com/office/drawing/2014/main" id="{B5D7F572-9C6D-4037-9BAA-D3B43EA7E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7EA"/>
              </a:clrFrom>
              <a:clrTo>
                <a:srgbClr val="FFF7EA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54"/>
          <a:stretch/>
        </p:blipFill>
        <p:spPr bwMode="auto">
          <a:xfrm>
            <a:off x="5345652" y="716181"/>
            <a:ext cx="6615113" cy="572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4E2C70-60B3-4DBA-B20F-7AAAF6F7E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6" y="3755923"/>
            <a:ext cx="1821793" cy="136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hotographer Free Icon - Cameraman Symbol Png PNG Image | Transparent PNG  Free Download on SeekPNG">
            <a:extLst>
              <a:ext uri="{FF2B5EF4-FFF2-40B4-BE49-F238E27FC236}">
                <a16:creationId xmlns:a16="http://schemas.microsoft.com/office/drawing/2014/main" id="{A713A0D5-18E1-46C1-BC6A-17922562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70" y="1755939"/>
            <a:ext cx="1139886" cy="136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atetime Icon Free Download Clock Packs Date Time Icons - Time And Date  Png, Transparent Png , Transparent Png Image - PNGitem">
            <a:extLst>
              <a:ext uri="{FF2B5EF4-FFF2-40B4-BE49-F238E27FC236}">
                <a16:creationId xmlns:a16="http://schemas.microsoft.com/office/drawing/2014/main" id="{00AB5DC1-BBDB-4437-B471-C3C15504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000" y="2061533"/>
            <a:ext cx="952220" cy="10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d flag - Free flags icons">
            <a:extLst>
              <a:ext uri="{FF2B5EF4-FFF2-40B4-BE49-F238E27FC236}">
                <a16:creationId xmlns:a16="http://schemas.microsoft.com/office/drawing/2014/main" id="{5573B8CA-49C7-4C90-9A63-2928A7859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083" y="2441956"/>
            <a:ext cx="680330" cy="68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D365F191-D9F3-46D3-AA12-F446221A8748}"/>
              </a:ext>
            </a:extLst>
          </p:cNvPr>
          <p:cNvCxnSpPr>
            <a:cxnSpLocks/>
            <a:endCxn id="2052" idx="3"/>
          </p:cNvCxnSpPr>
          <p:nvPr/>
        </p:nvCxnSpPr>
        <p:spPr>
          <a:xfrm rot="10800000" flipV="1">
            <a:off x="5061879" y="3199166"/>
            <a:ext cx="4302838" cy="1239929"/>
          </a:xfrm>
          <a:prstGeom prst="curvedConnector3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B2E1D46-B8F2-4C48-B996-5AF352AFBD88}"/>
              </a:ext>
            </a:extLst>
          </p:cNvPr>
          <p:cNvSpPr txBox="1"/>
          <p:nvPr/>
        </p:nvSpPr>
        <p:spPr>
          <a:xfrm>
            <a:off x="298622" y="540770"/>
            <a:ext cx="422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</a:t>
            </a:r>
            <a:r>
              <a:rPr kumimoji="1" lang="en-US" altLang="zh-CN" sz="2400" b="1" dirty="0">
                <a:solidFill>
                  <a:srgbClr val="1D208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2400" b="1" dirty="0">
              <a:solidFill>
                <a:srgbClr val="1D208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E4086-2C2F-46B4-ABFB-BE65F5E3D6A6}"/>
              </a:ext>
            </a:extLst>
          </p:cNvPr>
          <p:cNvSpPr/>
          <p:nvPr/>
        </p:nvSpPr>
        <p:spPr>
          <a:xfrm>
            <a:off x="384309" y="1002435"/>
            <a:ext cx="522515" cy="72571"/>
          </a:xfrm>
          <a:prstGeom prst="rect">
            <a:avLst/>
          </a:prstGeom>
          <a:solidFill>
            <a:srgbClr val="E4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2064" name="Picture 16" descr="59,616 Location Icon Stock Photos, Pictures &amp;amp; Royalty-Free Images - iStock">
            <a:extLst>
              <a:ext uri="{FF2B5EF4-FFF2-40B4-BE49-F238E27FC236}">
                <a16:creationId xmlns:a16="http://schemas.microsoft.com/office/drawing/2014/main" id="{A198211F-5656-4326-8AEA-43042C74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6" y="1861794"/>
            <a:ext cx="1420061" cy="142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C0303CD-C4F0-474E-86FF-0CFAEA360A51}"/>
              </a:ext>
            </a:extLst>
          </p:cNvPr>
          <p:cNvSpPr/>
          <p:nvPr/>
        </p:nvSpPr>
        <p:spPr>
          <a:xfrm>
            <a:off x="1225730" y="5679024"/>
            <a:ext cx="4376980" cy="31474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66" name="Picture 18" descr="Message Text icon | IconBros">
            <a:extLst>
              <a:ext uri="{FF2B5EF4-FFF2-40B4-BE49-F238E27FC236}">
                <a16:creationId xmlns:a16="http://schemas.microsoft.com/office/drawing/2014/main" id="{B0EE8652-918B-420C-94F1-BBCE40A14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74" y="3992990"/>
            <a:ext cx="928446" cy="76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44DEB9-F2E5-4394-8102-037407DE6518}"/>
              </a:ext>
            </a:extLst>
          </p:cNvPr>
          <p:cNvSpPr txBox="1"/>
          <p:nvPr/>
        </p:nvSpPr>
        <p:spPr>
          <a:xfrm>
            <a:off x="941890" y="312228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lat</a:t>
            </a:r>
            <a:r>
              <a:rPr lang="en-US" altLang="zh-CN" dirty="0"/>
              <a:t>, </a:t>
            </a:r>
            <a:r>
              <a:rPr lang="en-US" altLang="zh-CN" dirty="0" err="1"/>
              <a:t>lon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6D0B43-3B9E-4542-94DB-7427732EEDD3}"/>
              </a:ext>
            </a:extLst>
          </p:cNvPr>
          <p:cNvSpPr txBox="1"/>
          <p:nvPr/>
        </p:nvSpPr>
        <p:spPr>
          <a:xfrm>
            <a:off x="2511993" y="313725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FB67840-3280-417F-91EB-88F3CF9194E7}"/>
              </a:ext>
            </a:extLst>
          </p:cNvPr>
          <p:cNvSpPr txBox="1"/>
          <p:nvPr/>
        </p:nvSpPr>
        <p:spPr>
          <a:xfrm>
            <a:off x="4449109" y="31634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owner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D46B8A-8CE3-4390-8FB7-A610E433AE24}"/>
              </a:ext>
            </a:extLst>
          </p:cNvPr>
          <p:cNvSpPr txBox="1"/>
          <p:nvPr/>
        </p:nvSpPr>
        <p:spPr>
          <a:xfrm>
            <a:off x="1839393" y="505657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751923-17FB-4A68-896A-745801773AC0}"/>
              </a:ext>
            </a:extLst>
          </p:cNvPr>
          <p:cNvSpPr txBox="1"/>
          <p:nvPr/>
        </p:nvSpPr>
        <p:spPr>
          <a:xfrm>
            <a:off x="3714003" y="505657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(id, </a:t>
            </a:r>
            <a:r>
              <a:rPr lang="en-US" altLang="zh-CN" dirty="0" err="1"/>
              <a:t>url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44002A-72BA-40D4-83EE-D9E109E05418}"/>
              </a:ext>
            </a:extLst>
          </p:cNvPr>
          <p:cNvSpPr txBox="1"/>
          <p:nvPr/>
        </p:nvSpPr>
        <p:spPr>
          <a:xfrm>
            <a:off x="5602710" y="56244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年份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4ABD96D-27BD-4E02-BA4C-121B64596671}"/>
              </a:ext>
            </a:extLst>
          </p:cNvPr>
          <p:cNvSpPr txBox="1"/>
          <p:nvPr/>
        </p:nvSpPr>
        <p:spPr>
          <a:xfrm>
            <a:off x="949051" y="601236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2010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FCA0D00-883D-4AD6-AE7B-310B6E128937}"/>
              </a:ext>
            </a:extLst>
          </p:cNvPr>
          <p:cNvSpPr txBox="1"/>
          <p:nvPr/>
        </p:nvSpPr>
        <p:spPr>
          <a:xfrm>
            <a:off x="5061879" y="601634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2020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7DB705-082D-44E2-A102-98C5BF7C497C}"/>
              </a:ext>
            </a:extLst>
          </p:cNvPr>
          <p:cNvGrpSpPr/>
          <p:nvPr/>
        </p:nvGrpSpPr>
        <p:grpSpPr>
          <a:xfrm>
            <a:off x="1812247" y="-134971"/>
            <a:ext cx="2143125" cy="2143125"/>
            <a:chOff x="3779258" y="-172347"/>
            <a:chExt cx="2143125" cy="2143125"/>
          </a:xfrm>
        </p:grpSpPr>
        <p:pic>
          <p:nvPicPr>
            <p:cNvPr id="2072" name="Picture 24" descr="Cloud Free Icon of Multimedia">
              <a:extLst>
                <a:ext uri="{FF2B5EF4-FFF2-40B4-BE49-F238E27FC236}">
                  <a16:creationId xmlns:a16="http://schemas.microsoft.com/office/drawing/2014/main" id="{AB501D65-181A-4AE2-9F6D-706858411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258" y="-172347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 descr="Flickr logo and symbol, meaning, history, PNG">
              <a:extLst>
                <a:ext uri="{FF2B5EF4-FFF2-40B4-BE49-F238E27FC236}">
                  <a16:creationId xmlns:a16="http://schemas.microsoft.com/office/drawing/2014/main" id="{EBD1E6F5-355D-4FDE-829E-6AE2FF0B1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267" y="777095"/>
              <a:ext cx="1051275" cy="59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84598E2-1C5D-4560-AFB0-C29A160743A8}"/>
              </a:ext>
            </a:extLst>
          </p:cNvPr>
          <p:cNvSpPr txBox="1"/>
          <p:nvPr/>
        </p:nvSpPr>
        <p:spPr>
          <a:xfrm>
            <a:off x="2437380" y="625421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共</a:t>
            </a:r>
            <a:r>
              <a:rPr lang="en-US" altLang="zh-CN" dirty="0"/>
              <a:t>57k+</a:t>
            </a:r>
            <a:r>
              <a:rPr lang="zh-CN" altLang="en-US" dirty="0"/>
              <a:t>条记录</a:t>
            </a:r>
          </a:p>
        </p:txBody>
      </p:sp>
    </p:spTree>
    <p:extLst>
      <p:ext uri="{BB962C8B-B14F-4D97-AF65-F5344CB8AC3E}">
        <p14:creationId xmlns:p14="http://schemas.microsoft.com/office/powerpoint/2010/main" val="3718404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485</Words>
  <Application>Microsoft Office PowerPoint</Application>
  <PresentationFormat>宽屏</PresentationFormat>
  <Paragraphs>135</Paragraphs>
  <Slides>28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Hiragino Sans GB</vt:lpstr>
      <vt:lpstr>等线</vt:lpstr>
      <vt:lpstr>等线 Light</vt:lpstr>
      <vt:lpstr>Microsoft YaHei</vt:lpstr>
      <vt:lpstr>Arial</vt:lpstr>
      <vt:lpstr>Office 主题​​</vt:lpstr>
      <vt:lpstr>地理时空数据可视分析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Shichao Jia</dc:creator>
  <cp:lastModifiedBy>Shichao Jia</cp:lastModifiedBy>
  <cp:revision>311</cp:revision>
  <dcterms:created xsi:type="dcterms:W3CDTF">2021-12-18T12:33:59Z</dcterms:created>
  <dcterms:modified xsi:type="dcterms:W3CDTF">2021-12-21T04:18:03Z</dcterms:modified>
</cp:coreProperties>
</file>